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61" r:id="rId4"/>
    <p:sldId id="258" r:id="rId5"/>
    <p:sldId id="259" r:id="rId6"/>
    <p:sldId id="266" r:id="rId7"/>
    <p:sldId id="260" r:id="rId8"/>
    <p:sldId id="267" r:id="rId9"/>
    <p:sldId id="268" r:id="rId10"/>
    <p:sldId id="262" r:id="rId11"/>
    <p:sldId id="269" r:id="rId12"/>
    <p:sldId id="270" r:id="rId13"/>
    <p:sldId id="271" r:id="rId14"/>
    <p:sldId id="306" r:id="rId15"/>
    <p:sldId id="272" r:id="rId16"/>
    <p:sldId id="283" r:id="rId17"/>
    <p:sldId id="284" r:id="rId18"/>
    <p:sldId id="274" r:id="rId19"/>
    <p:sldId id="285" r:id="rId20"/>
    <p:sldId id="273" r:id="rId21"/>
    <p:sldId id="286" r:id="rId22"/>
    <p:sldId id="287" r:id="rId23"/>
    <p:sldId id="296" r:id="rId24"/>
    <p:sldId id="275" r:id="rId25"/>
    <p:sldId id="277" r:id="rId26"/>
    <p:sldId id="278" r:id="rId27"/>
    <p:sldId id="279" r:id="rId28"/>
    <p:sldId id="280" r:id="rId29"/>
    <p:sldId id="263" r:id="rId30"/>
    <p:sldId id="282" r:id="rId31"/>
    <p:sldId id="307" r:id="rId32"/>
    <p:sldId id="305" r:id="rId33"/>
    <p:sldId id="281" r:id="rId34"/>
    <p:sldId id="264" r:id="rId35"/>
    <p:sldId id="288" r:id="rId36"/>
    <p:sldId id="289" r:id="rId37"/>
    <p:sldId id="303" r:id="rId38"/>
    <p:sldId id="299" r:id="rId39"/>
    <p:sldId id="300" r:id="rId40"/>
    <p:sldId id="301" r:id="rId41"/>
    <p:sldId id="304" r:id="rId42"/>
    <p:sldId id="302" r:id="rId43"/>
    <p:sldId id="298" r:id="rId44"/>
    <p:sldId id="265" r:id="rId45"/>
    <p:sldId id="291" r:id="rId46"/>
    <p:sldId id="292" r:id="rId47"/>
    <p:sldId id="29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93"/>
    <p:restoredTop sz="96395"/>
  </p:normalViewPr>
  <p:slideViewPr>
    <p:cSldViewPr snapToGrid="0">
      <p:cViewPr varScale="1">
        <p:scale>
          <a:sx n="108" d="100"/>
          <a:sy n="108" d="100"/>
        </p:scale>
        <p:origin x="11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FBB92-ED3A-5342-B794-107843372547}" type="datetimeFigureOut">
              <a:rPr lang="en-US" smtClean="0"/>
              <a:t>3/6/24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8ED18-AE93-064A-838E-638522B01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8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0212-E23B-D63E-D1BA-0012EE9E3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9CF21-D017-6DCD-8F57-75888D86A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472F-F7AC-542C-E5F7-371ED484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1316-1E8E-B818-0A09-87E7D0F1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48650-D0CF-D863-F0F7-065F0E77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CF685BF5-F491-10B8-07F0-33444319B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6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2E2E-E39B-68AF-D5B8-0B4AE215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2FB5E-052F-68C5-08DE-B8E749DF3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596A4-00A3-BC96-409B-E348A7B9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9349-A113-6B36-9BAB-7490AB497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D2D5-4B35-E625-98D3-75BCA7AC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7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CC8EA7-8906-0668-8275-944D081EB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5EB4A-E8A4-2B1F-AFF8-5ADE7D0C2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BF1D6-E9D6-DBAD-8F21-3B4176FA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5279E-2411-00A5-7D66-74F33AB11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EE351-4037-5C53-BC96-DD1A6DB3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8C65-43D0-DF16-E336-C0E8D068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F863C-B21F-8AC2-58DE-D3807B3F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C508-00F8-6DA1-BD1B-2E5F21B6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B116C-FEC2-52E4-E4F5-4DD344F2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F3521-AB50-000C-3943-AC3780CE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0719-2F73-4051-21D7-9603D4E082DD}"/>
              </a:ext>
            </a:extLst>
          </p:cNvPr>
          <p:cNvSpPr txBox="1"/>
          <p:nvPr userDrawn="1"/>
        </p:nvSpPr>
        <p:spPr>
          <a:xfrm>
            <a:off x="0" y="-4207"/>
            <a:ext cx="284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Lecture 15: Signal Emulation</a:t>
            </a:r>
          </a:p>
        </p:txBody>
      </p:sp>
    </p:spTree>
    <p:extLst>
      <p:ext uri="{BB962C8B-B14F-4D97-AF65-F5344CB8AC3E}">
        <p14:creationId xmlns:p14="http://schemas.microsoft.com/office/powerpoint/2010/main" val="126751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3D0E-C476-7E34-1399-E137DC9E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3229-1A7C-B970-B4DB-E77D1DB69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80A51-AB85-BA14-57EB-EEAE6F49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72043-D6A9-4BE2-F4AF-EFCA6E57A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C1B4-FB4E-0004-D2AF-7340010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6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113-0EAD-42D8-D826-4BD2F003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6A3E-B386-24DA-C57C-259AA84D5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0AE69-488C-D99E-D421-973A8679F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8EF74-7773-FA84-A94E-303E285A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F752D-7733-E57B-8F64-C73B2F4F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E63CD-DD3F-92CB-7C71-5C985FB1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0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0A2B-0D02-860C-7AA2-4673D619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B7AA0-9314-439C-A8D6-5CD36E278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EA040-A6EC-B40D-36C0-3491BECA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3F21B-A84C-7A10-08FB-7B356DA32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ECDB3-191A-DA1C-070F-ABB072881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A76B9-D173-5199-9576-02DE2107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7BFBA-59A6-3C15-DBDA-505DCD6F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B69EB-417A-AFEF-4030-8D316E15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5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6519-74B6-971F-114C-62A6110A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E13CA-BE40-073D-D404-1D7A7CB3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4AD6A-FC91-6D4E-1C54-AE8842F7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2CABD-D8EF-09DE-022F-F776A15D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3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1B279E-D6D1-3A96-2D7D-E431ECD2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DBCC1-0D2D-96C3-3E31-CA58B457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7D751-CD35-CA00-C8AB-0BC127F1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8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5C39-DCD0-4FF5-2F3A-1FCCF020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29ED-5697-DE08-0C5F-D1FB7EF22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9B306-03A1-7957-FB7E-271FB2A1C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89401-D3EA-1484-7604-B93131E1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F6877-CFFF-73B1-8AA6-F637FFFB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13175-0B7A-CD8E-47D3-8C5006A7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7EE1-B962-2829-E476-B8B3E075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DE679-BE6D-451F-D691-5FD8F1B1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0F430-9998-819F-AA2D-4C2CB9B59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06BCC-5C7E-9811-9599-5F562D54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02838-0DC3-6329-1540-6798B649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F54CA-671E-A9BB-57D9-B7C8A86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1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E4476-BC4D-ADDB-7A6B-0042A4C3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1A411-B8E8-72F6-A145-47D32AFE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D9AAF-2FFD-B799-0157-C4111A95B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65B43-C735-6D4C-6916-30A1B1C02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22B0C-BD95-01BE-1C5D-028530BE6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93AB9667-4B40-2482-6571-669E1C9B14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251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0.png"/><Relationship Id="rId7" Type="http://schemas.openxmlformats.org/officeDocument/2006/relationships/image" Target="../media/image39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lloway.com/g/making-things-think/sections/a-brief-overview-of-deep-learning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32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0A33-A037-88C7-E619-4A882FC2F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Lecture 15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Signal Emulation for Astrophysics and Cosmology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D3227-2EC7-3F45-76F9-41FB92708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Lecturer: </a:t>
            </a:r>
            <a:r>
              <a:rPr lang="en-US" b="1" dirty="0"/>
              <a:t>Dr Harry Bevins </a:t>
            </a:r>
            <a:r>
              <a:rPr lang="en-US" dirty="0"/>
              <a:t>(htjb2)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0859D-E746-5B76-F19E-2E57E0D8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1645C-7C03-88D8-DA3C-720D176E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427D7E6-AF65-4B14-A57C-0477963B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92027-4145-4218-95CE-46F468360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1F87-1102-D6EC-081E-24797E754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Sky-averaged 21-cm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526905-1CBD-880E-38F6-EAA71778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8346A-27E5-0D53-9E70-EE8E08176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9DB4C6-002E-8389-6FB6-8E53E355A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98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1AA42-F39C-E80B-C04B-EB0D4447F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DA3C-5B3D-C35F-709B-85D0E9381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Sky averaged 21-cm Cosmology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82FA6-C524-E1FF-2055-BFC43C92A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4770120" cy="42848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Looking for a spectral distortion in the CMB temperature caused by neutral hydrogen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detection of the signal will help us understand</a:t>
            </a:r>
          </a:p>
          <a:p>
            <a:pPr lvl="1"/>
            <a:r>
              <a:rPr lang="en-US" dirty="0"/>
              <a:t>When the first stars formed ad how bright they were</a:t>
            </a:r>
          </a:p>
          <a:p>
            <a:pPr lvl="1"/>
            <a:r>
              <a:rPr lang="en-US" dirty="0"/>
              <a:t>The nature of dark matter</a:t>
            </a:r>
          </a:p>
          <a:p>
            <a:pPr lvl="1"/>
            <a:r>
              <a:rPr lang="en-US" dirty="0"/>
              <a:t>The abundance and brightness of X-ray emitting objects</a:t>
            </a:r>
          </a:p>
          <a:p>
            <a:pPr lvl="1"/>
            <a:r>
              <a:rPr lang="en-US" dirty="0"/>
              <a:t>When the universe transformed from neutral to ionized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E6A9C-5583-C96E-4104-66A20C9F8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1B0B9-3BD7-C8A6-12EA-EFDDDC09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B5D7C7-CF7E-50CD-2BE0-E15D56D69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026" name="Picture 2" descr="The REACH radiometer for detecting the 21-cm hydrogen signal from redshift  z ≈ 7.5–28 | Nature Astronomy">
            <a:extLst>
              <a:ext uri="{FF2B5EF4-FFF2-40B4-BE49-F238E27FC236}">
                <a16:creationId xmlns:a16="http://schemas.microsoft.com/office/drawing/2014/main" id="{2DB49368-A431-AC29-C751-FD534067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079" y="1702563"/>
            <a:ext cx="5217721" cy="417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013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C0AA4-6721-0475-40CB-536E66D21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BA894-5C72-66D5-A847-EF92A6FD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Sky averaged 21-cm Cosmology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BEA2D9-AABD-D7AA-BAB3-F5591A21C4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0010" y="1826213"/>
                <a:ext cx="5434930" cy="42848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Complex dependence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/>
                  <a:t> and the parameters of our models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We use semi-numerical simulations to model and study how the signal varies over space and time for given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One signal realization takes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≈3</m:t>
                    </m:r>
                  </m:oMath>
                </a14:m>
                <a:r>
                  <a:rPr lang="en-US" dirty="0"/>
                  <a:t>hrs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BEA2D9-AABD-D7AA-BAB3-F5591A21C4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010" y="1826213"/>
                <a:ext cx="5434930" cy="4284822"/>
              </a:xfrm>
              <a:blipFill>
                <a:blip r:embed="rId2"/>
                <a:stretch>
                  <a:fillRect l="-2098" t="-3561" r="-1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E7714-F114-BC28-D668-E37E1A60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3F057-49F5-1A66-7F60-4686ECD02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F83CC4C-099E-FA55-5424-03F4A3E2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7" name="Picture 2" descr="The REACH radiometer for detecting the 21-cm hydrogen signal from redshift  z ≈ 7.5–28 | Nature Astronomy">
            <a:extLst>
              <a:ext uri="{FF2B5EF4-FFF2-40B4-BE49-F238E27FC236}">
                <a16:creationId xmlns:a16="http://schemas.microsoft.com/office/drawing/2014/main" id="{34F5E78E-CA4A-260B-5809-0FD0345F5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130" y="1678813"/>
            <a:ext cx="5356029" cy="428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794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88E0F-DB9D-5EF4-9021-690C09A96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AE9A-DC10-6683-F15F-696C8C95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 toy 21-cm Cosmology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5C910-4EAF-1B55-40B3-8894520E3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can approximate the 21-cm signal with a Gaussian absorption feature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Parameterised</a:t>
                </a:r>
                <a:r>
                  <a:rPr lang="en-US" dirty="0"/>
                  <a:t> by</a:t>
                </a:r>
              </a:p>
              <a:p>
                <a:pPr lvl="1"/>
                <a:r>
                  <a:rPr lang="en-US" dirty="0"/>
                  <a:t>An amplitude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b="0" dirty="0"/>
              </a:p>
              <a:p>
                <a:pPr lvl="1"/>
                <a:r>
                  <a:rPr lang="en-US" dirty="0"/>
                  <a:t>A width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GB" b="0" dirty="0"/>
              </a:p>
              <a:p>
                <a:pPr lvl="1"/>
                <a:r>
                  <a:rPr lang="en-US" dirty="0"/>
                  <a:t>A central redshift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b="0" dirty="0"/>
                  <a:t>We want to approximate the simulation with a neural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5C910-4EAF-1B55-40B3-8894520E3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C60B0-63D9-7304-97FA-DD939C2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A717B-D196-5086-E6BB-DAFAA1D9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0664A5A-ABC2-42E0-4435-F0A36B6E2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2024</a:t>
            </a:r>
            <a:endParaRPr lang="en-US" dirty="0"/>
          </a:p>
        </p:txBody>
      </p:sp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4E20232-DB2A-8329-747F-2AEDFE99D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515" y="1483913"/>
            <a:ext cx="4489285" cy="1426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45848B-A650-2342-E59F-ADDA1693B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770" y="3010172"/>
            <a:ext cx="4581030" cy="336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18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88E0F-DB9D-5EF4-9021-690C09A96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AE9A-DC10-6683-F15F-696C8C95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Designing the emulator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5C910-4EAF-1B55-40B3-8894520E3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Need to consider</a:t>
            </a:r>
          </a:p>
          <a:p>
            <a:pPr lvl="1"/>
            <a:r>
              <a:rPr lang="en-US" dirty="0"/>
              <a:t>Loss function and early stopping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Architecture and dimensionality reduction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Normalization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Activation functions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Measures of accuracy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C60B0-63D9-7304-97FA-DD939C2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A717B-D196-5086-E6BB-DAFAA1D9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0664A5A-ABC2-42E0-4435-F0A36B6E2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2024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45848B-A650-2342-E59F-ADDA1693B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770" y="2119522"/>
            <a:ext cx="4581030" cy="336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36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A2DAB-18CB-B2BC-0DE8-E57F227A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A026C-9EDE-F076-FDA2-545CB5D5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Emulators as an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3E7CEA-E763-35C9-40AD-67F1357978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b="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b="0" dirty="0"/>
                  <a:t>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are the parameters of our neural network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has to be optimized so that the approximation is accurate as possible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Can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where we are attempting to minimize the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3E7CEA-E763-35C9-40AD-67F1357978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2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02D0A-1FE5-7FD6-923B-918FC0E89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5E7FB-450E-D4C4-050E-EA84EF633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12ED32D-BDFF-AB94-1781-260511F36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04DA6BE-DAC9-D16D-2C08-743175D15EFA}"/>
                  </a:ext>
                </a:extLst>
              </p:cNvPr>
              <p:cNvSpPr/>
              <p:nvPr/>
            </p:nvSpPr>
            <p:spPr>
              <a:xfrm>
                <a:off x="7226892" y="1607775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04DA6BE-DAC9-D16D-2C08-743175D15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92" y="1607775"/>
                <a:ext cx="901535" cy="82236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AC36C4C-2B8C-5291-3EF1-027BFB471491}"/>
                  </a:ext>
                </a:extLst>
              </p:cNvPr>
              <p:cNvSpPr/>
              <p:nvPr/>
            </p:nvSpPr>
            <p:spPr>
              <a:xfrm>
                <a:off x="7226892" y="3073499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AC36C4C-2B8C-5291-3EF1-027BFB471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92" y="3073499"/>
                <a:ext cx="901535" cy="8223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5CA507-B226-AFC3-2D15-33DE33C8833A}"/>
                  </a:ext>
                </a:extLst>
              </p:cNvPr>
              <p:cNvSpPr/>
              <p:nvPr/>
            </p:nvSpPr>
            <p:spPr>
              <a:xfrm>
                <a:off x="9460442" y="2311638"/>
                <a:ext cx="901535" cy="82236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5CA507-B226-AFC3-2D15-33DE33C88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442" y="2311638"/>
                <a:ext cx="901535" cy="82236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DB8029-DB56-6FB5-952A-947711078880}"/>
              </a:ext>
            </a:extLst>
          </p:cNvPr>
          <p:cNvCxnSpPr>
            <a:stCxn id="9" idx="6"/>
            <a:endCxn id="11" idx="2"/>
          </p:cNvCxnSpPr>
          <p:nvPr/>
        </p:nvCxnSpPr>
        <p:spPr>
          <a:xfrm>
            <a:off x="8128427" y="2018958"/>
            <a:ext cx="1332015" cy="703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94FA25-ED12-D4E6-2FDB-075CC546D0D9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8128427" y="2722821"/>
            <a:ext cx="1332015" cy="761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C9FBB0-E331-2592-24AE-9EEB8EB250FB}"/>
                  </a:ext>
                </a:extLst>
              </p:cNvPr>
              <p:cNvSpPr txBox="1"/>
              <p:nvPr/>
            </p:nvSpPr>
            <p:spPr>
              <a:xfrm>
                <a:off x="8550260" y="2034639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C9FBB0-E331-2592-24AE-9EEB8EB25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0260" y="2034639"/>
                <a:ext cx="444926" cy="276999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990FDB-3C5C-9410-20B1-38C6DBB38B8C}"/>
                  </a:ext>
                </a:extLst>
              </p:cNvPr>
              <p:cNvSpPr txBox="1"/>
              <p:nvPr/>
            </p:nvSpPr>
            <p:spPr>
              <a:xfrm>
                <a:off x="8585036" y="3104422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990FDB-3C5C-9410-20B1-38C6DBB38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036" y="3104422"/>
                <a:ext cx="444926" cy="276999"/>
              </a:xfrm>
              <a:prstGeom prst="rect">
                <a:avLst/>
              </a:prstGeom>
              <a:blipFill>
                <a:blip r:embed="rId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F800D8-1C0D-DCBB-79F6-8092D8354852}"/>
                  </a:ext>
                </a:extLst>
              </p:cNvPr>
              <p:cNvSpPr txBox="1"/>
              <p:nvPr/>
            </p:nvSpPr>
            <p:spPr>
              <a:xfrm>
                <a:off x="7479585" y="4274259"/>
                <a:ext cx="2840650" cy="1132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where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an activation function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F800D8-1C0D-DCBB-79F6-8092D835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585" y="4274259"/>
                <a:ext cx="2840650" cy="1132746"/>
              </a:xfrm>
              <a:prstGeom prst="rect">
                <a:avLst/>
              </a:prstGeom>
              <a:blipFill>
                <a:blip r:embed="rId8"/>
                <a:stretch>
                  <a:fillRect l="-4444" r="-4444" b="-1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9993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CE5E8-B00F-14ED-5E98-50F78864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D9DC-6A61-84E5-DF00-AD5F91A8B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458A17-E364-5F10-4E7E-F7A43FB9BC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56898"/>
                <a:ext cx="10582595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order to minimize the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we have to provide the network with training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For each example we evaluate some measure of error e.g.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US" dirty="0"/>
                  <a:t>And adjust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using Stochastic Gradient descent to minimize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458A17-E364-5F10-4E7E-F7A43FB9BC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56898"/>
                <a:ext cx="10582595" cy="4284822"/>
              </a:xfrm>
              <a:blipFill>
                <a:blip r:embed="rId2"/>
                <a:stretch>
                  <a:fillRect l="-958" t="-2071" b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1ED6B-03CC-8C31-192E-87BFFBAD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3D55D-81E8-1702-5EA0-33B6DDC35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D534C5-CA5E-2442-F236-2E7FF1654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B913CD-6E38-C5DD-3B3D-E773F2008902}"/>
              </a:ext>
            </a:extLst>
          </p:cNvPr>
          <p:cNvSpPr txBox="1"/>
          <p:nvPr/>
        </p:nvSpPr>
        <p:spPr>
          <a:xfrm>
            <a:off x="4263242" y="34557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57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EBDDA-6D27-D95B-7D2B-32AE26103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ABB3-6099-4244-6930-CFFAFC25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Training and test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0A887-B03E-A887-EC6B-C54C011C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We typically generate a few thousand simulations for training</a:t>
            </a:r>
          </a:p>
          <a:p>
            <a:endParaRPr lang="en-US" dirty="0"/>
          </a:p>
          <a:p>
            <a:r>
              <a:rPr lang="en-US" dirty="0"/>
              <a:t>We reserve a proportion for testing emulator accuracy during training (early stopping)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Prevents overfitting of the training data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4D1F4-FD0E-9BC0-F5E8-3B6CEF0F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B8716-9C8E-A419-0B98-9301C2B1A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ADE6927-837A-0E7B-8307-7BE43911B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0C7FD3-AEE9-E4CF-1B76-B24B99AC6139}"/>
              </a:ext>
            </a:extLst>
          </p:cNvPr>
          <p:cNvSpPr txBox="1"/>
          <p:nvPr/>
        </p:nvSpPr>
        <p:spPr>
          <a:xfrm>
            <a:off x="4263242" y="34557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D5CF9-A4AC-AB04-924C-FEE35C853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543" y="1418786"/>
            <a:ext cx="5295900" cy="1536849"/>
          </a:xfrm>
          <a:prstGeom prst="rect">
            <a:avLst/>
          </a:prstGeom>
        </p:spPr>
      </p:pic>
      <p:pic>
        <p:nvPicPr>
          <p:cNvPr id="1026" name="Picture 2" descr="Overfitting and Underfitting | Kaggle">
            <a:extLst>
              <a:ext uri="{FF2B5EF4-FFF2-40B4-BE49-F238E27FC236}">
                <a16:creationId xmlns:a16="http://schemas.microsoft.com/office/drawing/2014/main" id="{7ACA9A64-106D-3AB4-2A06-099B6DFD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89" y="3074203"/>
            <a:ext cx="4218105" cy="316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236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EF015-0549-4350-BE77-8A4A90577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914CD-452B-5941-1EED-6DA6D50C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Architecture choices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A2914-D95E-22B4-2621-B0058B7640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could attempt to train a network to go directly from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However, we might want to evaluate the 21-cm signal at a range of different redshifts</a:t>
                </a:r>
              </a:p>
              <a:p>
                <a:endParaRPr lang="en-US" dirty="0"/>
              </a:p>
              <a:p>
                <a:r>
                  <a:rPr lang="en-US" dirty="0"/>
                  <a:t>Leads to a big network and lots of parameters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A2914-D95E-22B4-2621-B0058B7640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2169" t="-3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969620-D910-6CB3-EE9C-12753933F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8C60E-575F-D6FB-C8B7-2971702D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1046882-5369-C9D8-22DC-702C6B582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5B38B1-638E-4EE3-BA78-E9B18BDB0A2A}"/>
              </a:ext>
            </a:extLst>
          </p:cNvPr>
          <p:cNvSpPr/>
          <p:nvPr/>
        </p:nvSpPr>
        <p:spPr>
          <a:xfrm>
            <a:off x="7633810" y="3089675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224A10-D0A3-3D71-1775-944852905E7F}"/>
              </a:ext>
            </a:extLst>
          </p:cNvPr>
          <p:cNvSpPr/>
          <p:nvPr/>
        </p:nvSpPr>
        <p:spPr>
          <a:xfrm>
            <a:off x="8264889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AE1095-2733-5E13-3D3B-F70BAF328FB0}"/>
              </a:ext>
            </a:extLst>
          </p:cNvPr>
          <p:cNvSpPr/>
          <p:nvPr/>
        </p:nvSpPr>
        <p:spPr>
          <a:xfrm>
            <a:off x="8797777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275D99-0AAB-484B-023B-111696937B26}"/>
              </a:ext>
            </a:extLst>
          </p:cNvPr>
          <p:cNvSpPr/>
          <p:nvPr/>
        </p:nvSpPr>
        <p:spPr>
          <a:xfrm>
            <a:off x="9328619" y="2370633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CD55E5-3A39-4230-EED0-024E95475A4D}"/>
              </a:ext>
            </a:extLst>
          </p:cNvPr>
          <p:cNvSpPr/>
          <p:nvPr/>
        </p:nvSpPr>
        <p:spPr>
          <a:xfrm>
            <a:off x="9982200" y="1027906"/>
            <a:ext cx="196381" cy="5436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B1872D-E448-2372-8387-D92293922F71}"/>
                  </a:ext>
                </a:extLst>
              </p:cNvPr>
              <p:cNvSpPr txBox="1"/>
              <p:nvPr/>
            </p:nvSpPr>
            <p:spPr>
              <a:xfrm>
                <a:off x="7131796" y="3284659"/>
                <a:ext cx="4439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B1872D-E448-2372-8387-D92293922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796" y="3284659"/>
                <a:ext cx="443968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40E45D-A6C9-24F2-B2F2-9AC22F8F2FDF}"/>
                  </a:ext>
                </a:extLst>
              </p:cNvPr>
              <p:cNvSpPr txBox="1"/>
              <p:nvPr/>
            </p:nvSpPr>
            <p:spPr>
              <a:xfrm>
                <a:off x="10290070" y="3415224"/>
                <a:ext cx="1138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40E45D-A6C9-24F2-B2F2-9AC22F8F2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070" y="3415224"/>
                <a:ext cx="1138710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464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E6A35-C4C8-F522-401C-F08918FE1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3548A-93C2-B06F-AF35-C6E65250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Architecture choices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0CF145-B068-3722-B408-911F9E4405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We could perform some form of dimensionality reduction such as PCA (see later)</a:t>
                </a:r>
              </a:p>
              <a:p>
                <a:endParaRPr lang="en-US" dirty="0"/>
              </a:p>
              <a:p>
                <a:r>
                  <a:rPr lang="en-US" dirty="0"/>
                  <a:t>But for 21-cm Cosmology we choice to make redshift (the independent variable) an input to our network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Loop over the network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0CF145-B068-3722-B408-911F9E4405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1928" t="-2367" r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1C65B-2CEA-FA59-51F6-3E9F882FE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786BA-3424-B767-5E96-153A0A76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774AB2-8D52-4F79-79F8-6E3173904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E37F2-83AD-FA06-4DAB-3464A2F094FE}"/>
              </a:ext>
            </a:extLst>
          </p:cNvPr>
          <p:cNvSpPr/>
          <p:nvPr/>
        </p:nvSpPr>
        <p:spPr>
          <a:xfrm>
            <a:off x="7674981" y="2919250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1188A7-8B5B-861E-0573-34699A873D16}"/>
              </a:ext>
            </a:extLst>
          </p:cNvPr>
          <p:cNvSpPr/>
          <p:nvPr/>
        </p:nvSpPr>
        <p:spPr>
          <a:xfrm>
            <a:off x="8266419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19E57-8EB7-044C-DBE8-DB7D77913CBF}"/>
              </a:ext>
            </a:extLst>
          </p:cNvPr>
          <p:cNvSpPr/>
          <p:nvPr/>
        </p:nvSpPr>
        <p:spPr>
          <a:xfrm>
            <a:off x="8799307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D90932-40CF-9A29-CACB-5D5500F4206D}"/>
              </a:ext>
            </a:extLst>
          </p:cNvPr>
          <p:cNvSpPr/>
          <p:nvPr/>
        </p:nvSpPr>
        <p:spPr>
          <a:xfrm>
            <a:off x="9330149" y="2568043"/>
            <a:ext cx="196381" cy="2015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C0219-0407-68DD-9418-280E0EF939EE}"/>
              </a:ext>
            </a:extLst>
          </p:cNvPr>
          <p:cNvSpPr/>
          <p:nvPr/>
        </p:nvSpPr>
        <p:spPr>
          <a:xfrm>
            <a:off x="9846936" y="3445737"/>
            <a:ext cx="196381" cy="2239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330101-CCED-38EA-1A92-E2B87C22E4C7}"/>
                  </a:ext>
                </a:extLst>
              </p:cNvPr>
              <p:cNvSpPr txBox="1"/>
              <p:nvPr/>
            </p:nvSpPr>
            <p:spPr>
              <a:xfrm>
                <a:off x="7117480" y="2975735"/>
                <a:ext cx="44396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330101-CCED-38EA-1A92-E2B87C22E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480" y="2975735"/>
                <a:ext cx="443968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671969-8968-5C2B-AC9B-60375F3D1366}"/>
                  </a:ext>
                </a:extLst>
              </p:cNvPr>
              <p:cNvSpPr txBox="1"/>
              <p:nvPr/>
            </p:nvSpPr>
            <p:spPr>
              <a:xfrm>
                <a:off x="10099825" y="3300370"/>
                <a:ext cx="935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671969-8968-5C2B-AC9B-60375F3D1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825" y="3300370"/>
                <a:ext cx="93596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3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23861"/>
          </a:xfrm>
        </p:spPr>
        <p:txBody>
          <a:bodyPr/>
          <a:lstStyle/>
          <a:p>
            <a:r>
              <a:rPr lang="en-US" dirty="0"/>
              <a:t>Why we need signal emulators?</a:t>
            </a:r>
          </a:p>
          <a:p>
            <a:r>
              <a:rPr lang="en-US" dirty="0"/>
              <a:t>Example of a 21-cm signal emulator</a:t>
            </a:r>
          </a:p>
          <a:p>
            <a:r>
              <a:rPr lang="en-US" dirty="0"/>
              <a:t>Example Dimensionality Reduction </a:t>
            </a:r>
          </a:p>
          <a:p>
            <a:r>
              <a:rPr lang="en-US" dirty="0"/>
              <a:t>Brief discussion of CNNs for SKA power spectrum measurements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180E49-984E-A3FA-551D-2D26A673F437}"/>
              </a:ext>
            </a:extLst>
          </p:cNvPr>
          <p:cNvSpPr txBox="1">
            <a:spLocks/>
          </p:cNvSpPr>
          <p:nvPr/>
        </p:nvSpPr>
        <p:spPr>
          <a:xfrm>
            <a:off x="681841" y="4049486"/>
            <a:ext cx="10515600" cy="2223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Slides available at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htjb</a:t>
            </a:r>
            <a:r>
              <a:rPr lang="en-US" sz="2000" dirty="0"/>
              <a:t>/Talks (and Moodle!)</a:t>
            </a:r>
          </a:p>
          <a:p>
            <a:pPr marL="0" indent="0" algn="ctr">
              <a:buNone/>
            </a:pPr>
            <a:r>
              <a:rPr lang="en-US" sz="2000" dirty="0"/>
              <a:t>Example codes on </a:t>
            </a:r>
            <a:r>
              <a:rPr lang="en-US" sz="2000" dirty="0" err="1"/>
              <a:t>github</a:t>
            </a:r>
            <a:r>
              <a:rPr lang="en-US" sz="2000" dirty="0"/>
              <a:t> too! </a:t>
            </a:r>
          </a:p>
        </p:txBody>
      </p:sp>
    </p:spTree>
    <p:extLst>
      <p:ext uri="{BB962C8B-B14F-4D97-AF65-F5344CB8AC3E}">
        <p14:creationId xmlns:p14="http://schemas.microsoft.com/office/powerpoint/2010/main" val="125616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D2465-DDAB-A6EC-B16C-3BDA9E79F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F0EC-300E-C8E0-EEA5-C6FFB36B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Normalisation</a:t>
            </a:r>
            <a:r>
              <a:rPr lang="en-US" dirty="0">
                <a:solidFill>
                  <a:srgbClr val="C00000"/>
                </a:solidFill>
              </a:rPr>
              <a:t> and data 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F1F63B-5A54-6546-13DE-2CA4B444FA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have to carefully format our data so that we input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and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Perform standardization on training and test data sets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̅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F1F63B-5A54-6546-13DE-2CA4B444FA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2169" t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DBB3B-6BA1-CD69-8E5B-781B3D0D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43234-346E-76CF-F6EA-C247418F6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E418AE3-84D6-0DB5-E774-F089B1055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235A01-3373-232E-6C49-4C1DC1444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748" y="3952172"/>
            <a:ext cx="3358340" cy="2504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38AD8-A455-5C47-30DC-4FDD49AEB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747" y="1463607"/>
            <a:ext cx="3312703" cy="243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75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8BD73-FA40-6186-8BC4-4E2A966C8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3FDA-3B06-85D3-3733-81A6AB1F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do we normalize?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7B59B2-6D32-EB7E-087B-72624DEC0A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384470" cy="428482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Imagine fitting a polynomial function to a power law data set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b="0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∼1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∼10,000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then the individual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 take on values between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−10,000 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10,000 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7B59B2-6D32-EB7E-087B-72624DEC0A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384470" cy="4284822"/>
              </a:xfrm>
              <a:blipFill>
                <a:blip r:embed="rId2"/>
                <a:stretch>
                  <a:fillRect l="-1882" t="-3550" r="-3294" b="-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7DDAD-0438-303D-8BD4-20B7D6172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BD102-2992-1C43-C31A-00AA30EF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8295D-C694-41F0-4FD2-D200DB43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2D8E26-78A5-80BC-B03A-288602E3A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342" y="2159000"/>
            <a:ext cx="4077558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90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68174-E03E-0F0F-810C-90A907FA2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6BD4F-3067-A35A-2AB2-F1277EF0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do we normalize?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2116C-8966-6D5E-92DC-21DC60368D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10778976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But if we normalize so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∼1</m:t>
                    </m:r>
                  </m:oMath>
                </a14:m>
                <a:r>
                  <a:rPr lang="en-US" dirty="0"/>
                  <a:t> then our model is effectively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  <a:p>
                <a:r>
                  <a:rPr lang="en-GB" b="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∼1</m:t>
                    </m:r>
                  </m:oMath>
                </a14:m>
                <a:r>
                  <a:rPr lang="en-GB" b="0" dirty="0"/>
                  <a:t> making the problem much easier to fit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By normalising we reduce the range of values that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can take and make the problem easier to solve</a:t>
                </a:r>
              </a:p>
              <a:p>
                <a:pPr marL="0" indent="0">
                  <a:buNone/>
                </a:pPr>
                <a:endParaRPr lang="en-GB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92116C-8966-6D5E-92DC-21DC60368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10778976" cy="4284822"/>
              </a:xfrm>
              <a:blipFill>
                <a:blip r:embed="rId2"/>
                <a:stretch>
                  <a:fillRect l="-1060" t="-12426" r="-1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685EC-CEF2-D7B9-EB2B-3283DD0A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0BE182-C153-D71D-9705-451AFEFB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2C63234-CEF4-89D6-EF9B-93ABA722C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71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9D264-4AF1-F51A-2176-746BE1BD7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9954-6029-914C-893C-6B24E1CA4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Activation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B9AD3-EBB0-DCC4-FD65-4D936697E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/>
          </a:bodyPr>
          <a:lstStyle/>
          <a:p>
            <a:r>
              <a:rPr lang="en-US" dirty="0"/>
              <a:t>Activation functions add non-linearity into our modelling</a:t>
            </a:r>
          </a:p>
          <a:p>
            <a:endParaRPr lang="en-US" dirty="0"/>
          </a:p>
          <a:p>
            <a:r>
              <a:rPr lang="en-US" dirty="0"/>
              <a:t>We often want to make careful choices for our activation functions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E.g. if we know our output (after normalization) should be between 0-1 we might choose a sigmoid activation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8716C-FB74-3D09-54F6-FD1193262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1682B-6653-463B-00B8-59857749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4A060B-6745-66F2-9C39-6791DB22E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D8EE138-7E00-9EEE-9305-511C2F86E1F3}"/>
                  </a:ext>
                </a:extLst>
              </p:cNvPr>
              <p:cNvSpPr/>
              <p:nvPr/>
            </p:nvSpPr>
            <p:spPr>
              <a:xfrm>
                <a:off x="5919850" y="1257971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D8EE138-7E00-9EEE-9305-511C2F86E1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850" y="1257971"/>
                <a:ext cx="901535" cy="8223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45BBF8-E41B-DA82-03D7-789A1DA31BCC}"/>
                  </a:ext>
                </a:extLst>
              </p:cNvPr>
              <p:cNvSpPr/>
              <p:nvPr/>
            </p:nvSpPr>
            <p:spPr>
              <a:xfrm>
                <a:off x="5919850" y="2723695"/>
                <a:ext cx="901535" cy="82236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45BBF8-E41B-DA82-03D7-789A1DA31B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850" y="2723695"/>
                <a:ext cx="901535" cy="82236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844B76-A055-CC38-082A-C2371D66C4B8}"/>
                  </a:ext>
                </a:extLst>
              </p:cNvPr>
              <p:cNvSpPr/>
              <p:nvPr/>
            </p:nvSpPr>
            <p:spPr>
              <a:xfrm>
                <a:off x="8153400" y="1961834"/>
                <a:ext cx="901535" cy="82236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844B76-A055-CC38-082A-C2371D66C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1961834"/>
                <a:ext cx="901535" cy="8223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705B71-E7A5-B593-7F22-FFC8971E64EC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6821385" y="1669154"/>
            <a:ext cx="1332015" cy="703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94324F-B5C0-3C9F-C6C7-E837D497C858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6821385" y="2373017"/>
            <a:ext cx="1332015" cy="761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C4C3F8-0C6D-EAA8-5518-E87B9DB12782}"/>
                  </a:ext>
                </a:extLst>
              </p:cNvPr>
              <p:cNvSpPr txBox="1"/>
              <p:nvPr/>
            </p:nvSpPr>
            <p:spPr>
              <a:xfrm>
                <a:off x="7243218" y="1684835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C4C3F8-0C6D-EAA8-5518-E87B9DB12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218" y="1684835"/>
                <a:ext cx="444926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B09883-D7C8-7C01-6987-C2D467219F36}"/>
                  </a:ext>
                </a:extLst>
              </p:cNvPr>
              <p:cNvSpPr txBox="1"/>
              <p:nvPr/>
            </p:nvSpPr>
            <p:spPr>
              <a:xfrm>
                <a:off x="7277994" y="2754618"/>
                <a:ext cx="44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B09883-D7C8-7C01-6987-C2D467219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994" y="2754618"/>
                <a:ext cx="444926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DC354-2591-B615-04CC-B369B7B477CF}"/>
                  </a:ext>
                </a:extLst>
              </p:cNvPr>
              <p:cNvSpPr txBox="1"/>
              <p:nvPr/>
            </p:nvSpPr>
            <p:spPr>
              <a:xfrm>
                <a:off x="9197921" y="1760371"/>
                <a:ext cx="2840650" cy="1132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where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an activation function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DC354-2591-B615-04CC-B369B7B47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921" y="1760371"/>
                <a:ext cx="2840650" cy="1132746"/>
              </a:xfrm>
              <a:prstGeom prst="rect">
                <a:avLst/>
              </a:prstGeom>
              <a:blipFill>
                <a:blip r:embed="rId7"/>
                <a:stretch>
                  <a:fillRect l="-4444" r="-4444"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79A2F6B1-B006-E09D-560D-528E9EF16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3599" y="3175396"/>
            <a:ext cx="3180954" cy="31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42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A8C4D-1CCA-E3D3-8F1B-56ABB6053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85BB-E794-4BC0-E8B7-09F8D0D4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Building the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2DD27-2AA3-6164-53D2-52E40DC1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CBCF70-7E1C-2D97-3637-B346666C2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7249928-27F5-ED8F-9A30-7A374C1B7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69729E-6029-176C-0F2E-33130143C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882" y="1602538"/>
            <a:ext cx="5978236" cy="3005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2E8EF-9FD0-B74B-25E4-2540FE712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882" y="4901428"/>
            <a:ext cx="5978236" cy="58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44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C5FF2-E22C-0862-34F8-F60CA9B34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C267C-1025-483C-04DD-ECFE484EC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Assessing the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D952D-A57D-7529-8F0F-B0D97BE6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Once trained we want to assess whether the network is doing a good job before we use it in our Bayesian analysis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network will predict signals in the normalized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C0796-3E03-03AC-7D71-E16F8ED69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C8F827-42B6-21AA-430B-2B43C87C8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D28AE73-12FE-0386-2C29-51ECD97BB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8FCA8A-036E-A578-0413-DB213E7C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363" y="1284896"/>
            <a:ext cx="4186926" cy="23481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9286A5-A0A7-C976-CFB5-178608E97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552" y="3712554"/>
            <a:ext cx="3183559" cy="23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6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93BE4-0D93-DE74-FFAA-21101AAB9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8FEAD-52E8-EA40-31B4-52D3B6B34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Assessing the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C5679-DA96-629A-8786-9B4EAE1DC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Often we want a more general measure of accuracy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assess on the whole test data set and take the average and 95</a:t>
            </a:r>
            <a:r>
              <a:rPr lang="en-US" baseline="30000" dirty="0"/>
              <a:t>th</a:t>
            </a:r>
            <a:r>
              <a:rPr lang="en-US" dirty="0"/>
              <a:t> percentile values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network isn’t very accurate!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B3B8F-151A-80D0-3B6F-8379450DE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6D415-18E9-C4B6-3D9F-E5D963C4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B9198E1-F1B0-172E-4904-A8748D2A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DCF855-99E6-FBCB-C758-F0C90297A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77325"/>
            <a:ext cx="5614967" cy="1231900"/>
          </a:xfrm>
          <a:prstGeom prst="rect">
            <a:avLst/>
          </a:prstGeom>
        </p:spPr>
      </p:pic>
      <p:pic>
        <p:nvPicPr>
          <p:cNvPr id="10" name="Picture 9" descr="A graph of a graph&#10;&#10;Description automatically generated">
            <a:extLst>
              <a:ext uri="{FF2B5EF4-FFF2-40B4-BE49-F238E27FC236}">
                <a16:creationId xmlns:a16="http://schemas.microsoft.com/office/drawing/2014/main" id="{20B31D08-653F-FB2D-65B6-022246AFC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0" y="2902888"/>
            <a:ext cx="4210669" cy="314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15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528FC-95ED-E118-4C62-ACD868336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1342A-3552-6F6C-586F-BFF0956B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 Current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86A63-838E-23A3-991A-87B590F0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are many approaches for emulating the sky-averaged 21-cm signal</a:t>
            </a:r>
          </a:p>
          <a:p>
            <a:endParaRPr lang="en-US" dirty="0"/>
          </a:p>
          <a:p>
            <a:r>
              <a:rPr lang="en-US" dirty="0" err="1"/>
              <a:t>globalemu</a:t>
            </a:r>
            <a:r>
              <a:rPr lang="en-US" dirty="0"/>
              <a:t> [2104.04336] uses some of the ideas discussed here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is light weight, easy to retrain and very fast while maintaining a good level of accuracy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3495D2-1FA1-5BC5-72AF-43C774F7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B0690-96B6-84B3-9E98-F0EEE6B58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D28B7D1-9840-922A-D2FF-D24537435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16B8B-1704-944E-F4BB-2A157B6FB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943" y="1089281"/>
            <a:ext cx="4550511" cy="2058564"/>
          </a:xfrm>
          <a:prstGeom prst="rect">
            <a:avLst/>
          </a:prstGeom>
        </p:spPr>
      </p:pic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3206E00F-D730-0EC0-B766-1A77012D0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25"/>
          <a:stretch/>
        </p:blipFill>
        <p:spPr>
          <a:xfrm>
            <a:off x="7474118" y="3179913"/>
            <a:ext cx="3370208" cy="31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37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56F1-99DD-9D58-6DA3-A246B93A9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C48A-15AC-C6BF-DF7B-624C892F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 Current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6C07-68DA-C221-5C10-70542DDCC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21cmVAE [2107.05581] uses Variational Autoencoders</a:t>
            </a:r>
          </a:p>
          <a:p>
            <a:endParaRPr lang="en-US" dirty="0"/>
          </a:p>
          <a:p>
            <a:r>
              <a:rPr lang="en-US" dirty="0"/>
              <a:t>More complicated architecture, harder to retrain and an order of magnitude slower than </a:t>
            </a:r>
            <a:r>
              <a:rPr lang="en-US" dirty="0" err="1"/>
              <a:t>globalemu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 more accurate than </a:t>
            </a:r>
            <a:r>
              <a:rPr lang="en-US" dirty="0" err="1"/>
              <a:t>globalemu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C83B75-454F-D005-3E55-3FF6A97F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D591D-44D3-1B34-A543-1EB6795E8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77FE2D-8357-24A0-9D05-56642DBF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45500F-C888-648A-B5B2-21C0DC4E2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813" y="3546862"/>
            <a:ext cx="3819972" cy="2594858"/>
          </a:xfrm>
          <a:prstGeom prst="rect">
            <a:avLst/>
          </a:prstGeom>
        </p:spPr>
      </p:pic>
      <p:pic>
        <p:nvPicPr>
          <p:cNvPr id="10" name="Picture 9" descr="A close-up of a document&#10;&#10;Description automatically generated">
            <a:extLst>
              <a:ext uri="{FF2B5EF4-FFF2-40B4-BE49-F238E27FC236}">
                <a16:creationId xmlns:a16="http://schemas.microsoft.com/office/drawing/2014/main" id="{A3EB6FD7-FC8C-C161-A111-FE51388BF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702" y="996411"/>
            <a:ext cx="4919425" cy="231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56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A50BB-6B1E-837C-3614-775097452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D4C0-D267-C4DF-5258-5FFC91A96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Dimensionality Reduction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30B44-4799-5BC3-6543-351B6A704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5FB10-695E-E2F9-549A-FA21DFAC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87210CC-460C-37D3-7510-4303C9DF0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4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87902-AB29-AE62-CBED-D09E2C4AC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02AF-4CFC-9379-B8F7-01006848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Why we need signal emulators?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987A2-7D68-2C13-36F5-FE718703B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0A27C-AB25-E0DF-F193-AAC67DD7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5BCEB7D-A521-E26E-A241-F84FABC43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34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3A64-C6AD-4F45-5B7F-8319C7FD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FA8D-B096-D2F9-D6B5-E999A62D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E036-8AEF-AD8B-B5F7-957270620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547"/>
            <a:ext cx="10515600" cy="3180472"/>
          </a:xfrm>
        </p:spPr>
        <p:txBody>
          <a:bodyPr>
            <a:normAutofit/>
          </a:bodyPr>
          <a:lstStyle/>
          <a:p>
            <a:r>
              <a:rPr lang="en-US" dirty="0"/>
              <a:t>The idea is to compress the data so that we can predict a few parameters</a:t>
            </a:r>
          </a:p>
          <a:p>
            <a:endParaRPr lang="en-US" dirty="0"/>
          </a:p>
          <a:p>
            <a:r>
              <a:rPr lang="en-US" dirty="0"/>
              <a:t>And then reconstruct the signal from those parameters</a:t>
            </a:r>
          </a:p>
          <a:p>
            <a:endParaRPr lang="en-US" dirty="0"/>
          </a:p>
          <a:p>
            <a:r>
              <a:rPr lang="en-US" dirty="0"/>
              <a:t>The issue is that these techniques are often result in information loss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8E0A-5852-D085-5C26-E9E44739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8666E-1F31-5F46-22D3-3D06F514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60A4E2-7F8C-C65D-9A74-28254659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06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3A64-C6AD-4F45-5B7F-8319C7FD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FA8D-B096-D2F9-D6B5-E999A62D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Principle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E036-8AEF-AD8B-B5F7-957270620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4"/>
            <a:ext cx="5257800" cy="42848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Decompose training data into eigenvectors and order based on eigenvalues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Eigenvectors with largest eigenvalues describe the directions in the training data with the biggest variance</a:t>
            </a:r>
          </a:p>
          <a:p>
            <a:endParaRPr lang="en-US" dirty="0"/>
          </a:p>
          <a:p>
            <a:r>
              <a:rPr lang="en-US" dirty="0"/>
              <a:t>Discard eigenvectors that correspond to low variance directions</a:t>
            </a:r>
          </a:p>
          <a:p>
            <a:endParaRPr lang="en-US" dirty="0"/>
          </a:p>
          <a:p>
            <a:r>
              <a:rPr lang="en-US" dirty="0"/>
              <a:t>Reconstruct signals with weighted sum of most important eigenvectors where weights vary for each signal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8E0A-5852-D085-5C26-E9E44739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8666E-1F31-5F46-22D3-3D06F514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60A4E2-7F8C-C65D-9A74-28254659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962FC-1F82-94A3-F310-3564F0062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245" y="2497723"/>
            <a:ext cx="5460345" cy="26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85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3A64-C6AD-4F45-5B7F-8319C7FD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FA8D-B096-D2F9-D6B5-E999A62D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Principle Component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8E0A-5852-D085-5C26-E9E44739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8666E-1F31-5F46-22D3-3D06F514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60A4E2-7F8C-C65D-9A74-28254659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48F4C5-8959-3CD6-4F45-A111C273F1A7}"/>
              </a:ext>
            </a:extLst>
          </p:cNvPr>
          <p:cNvSpPr/>
          <p:nvPr/>
        </p:nvSpPr>
        <p:spPr>
          <a:xfrm>
            <a:off x="1938563" y="3061047"/>
            <a:ext cx="196381" cy="1313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AE23BE-5BC8-8DCA-3840-0BAD75AA01D1}"/>
              </a:ext>
            </a:extLst>
          </p:cNvPr>
          <p:cNvSpPr/>
          <p:nvPr/>
        </p:nvSpPr>
        <p:spPr>
          <a:xfrm>
            <a:off x="2569642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D3A68D-6626-DDB2-34B3-9B0F4D9A0FDC}"/>
              </a:ext>
            </a:extLst>
          </p:cNvPr>
          <p:cNvSpPr/>
          <p:nvPr/>
        </p:nvSpPr>
        <p:spPr>
          <a:xfrm>
            <a:off x="3102530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F30BE6-3F0A-3F5E-45BB-B4BB19B01535}"/>
              </a:ext>
            </a:extLst>
          </p:cNvPr>
          <p:cNvSpPr/>
          <p:nvPr/>
        </p:nvSpPr>
        <p:spPr>
          <a:xfrm>
            <a:off x="3633372" y="2342005"/>
            <a:ext cx="196381" cy="2664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B807D3-CD7D-3135-D6C9-ED7FC4FA72A8}"/>
              </a:ext>
            </a:extLst>
          </p:cNvPr>
          <p:cNvSpPr/>
          <p:nvPr/>
        </p:nvSpPr>
        <p:spPr>
          <a:xfrm>
            <a:off x="4164214" y="2686694"/>
            <a:ext cx="196381" cy="20620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3D73E6-B9B0-9FD9-5D62-0FE47D89BF7B}"/>
                  </a:ext>
                </a:extLst>
              </p:cNvPr>
              <p:cNvSpPr txBox="1"/>
              <p:nvPr/>
            </p:nvSpPr>
            <p:spPr>
              <a:xfrm>
                <a:off x="1436549" y="3256031"/>
                <a:ext cx="4439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3D73E6-B9B0-9FD9-5D62-0FE47D89B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549" y="3256031"/>
                <a:ext cx="443968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993BDD-31A1-DED8-4E35-83736A779100}"/>
                  </a:ext>
                </a:extLst>
              </p:cNvPr>
              <p:cNvSpPr txBox="1"/>
              <p:nvPr/>
            </p:nvSpPr>
            <p:spPr>
              <a:xfrm>
                <a:off x="9331687" y="3429000"/>
                <a:ext cx="1491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993BDD-31A1-DED8-4E35-83736A779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687" y="3429000"/>
                <a:ext cx="149137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CD0795-8C22-7FA3-18AB-DE78EDE20DBB}"/>
              </a:ext>
            </a:extLst>
          </p:cNvPr>
          <p:cNvSpPr txBox="1"/>
          <p:nvPr/>
        </p:nvSpPr>
        <p:spPr>
          <a:xfrm>
            <a:off x="4427484" y="3198864"/>
            <a:ext cx="1417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Signal Specific PCA coefficients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4FE85A-82E5-EA3E-8318-415A5C5A49C7}"/>
              </a:ext>
            </a:extLst>
          </p:cNvPr>
          <p:cNvSpPr txBox="1"/>
          <p:nvPr/>
        </p:nvSpPr>
        <p:spPr>
          <a:xfrm>
            <a:off x="6438216" y="3336665"/>
            <a:ext cx="1399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eigenvectors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2A4273-F48D-0F9D-4565-B3EEE82C97D8}"/>
                  </a:ext>
                </a:extLst>
              </p:cNvPr>
              <p:cNvSpPr txBox="1"/>
              <p:nvPr/>
            </p:nvSpPr>
            <p:spPr>
              <a:xfrm>
                <a:off x="6032659" y="3521333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2A4273-F48D-0F9D-4565-B3EEE82C9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659" y="3521333"/>
                <a:ext cx="218008" cy="276999"/>
              </a:xfrm>
              <a:prstGeom prst="rect">
                <a:avLst/>
              </a:prstGeom>
              <a:blipFill>
                <a:blip r:embed="rId4"/>
                <a:stretch>
                  <a:fillRect l="-222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2B6BE90-AF79-856E-FDE1-CB3E1FA2FB3E}"/>
              </a:ext>
            </a:extLst>
          </p:cNvPr>
          <p:cNvSpPr txBox="1"/>
          <p:nvPr/>
        </p:nvSpPr>
        <p:spPr>
          <a:xfrm>
            <a:off x="8480160" y="3336666"/>
            <a:ext cx="728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</a:t>
            </a:r>
          </a:p>
          <a:p>
            <a:r>
              <a:rPr lang="en-US" dirty="0"/>
              <a:t>terms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B701BD2-298F-D297-50B2-FE250CE85675}"/>
              </a:ext>
            </a:extLst>
          </p:cNvPr>
          <p:cNvCxnSpPr>
            <a:stCxn id="18" idx="3"/>
            <a:endCxn id="32" idx="1"/>
          </p:cNvCxnSpPr>
          <p:nvPr/>
        </p:nvCxnSpPr>
        <p:spPr>
          <a:xfrm>
            <a:off x="7837349" y="3659831"/>
            <a:ext cx="64281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181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9DA67-980B-74F2-BA7D-DED3344C4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ACB2-0A8D-795D-0917-0860FB94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Cosmopower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8CB9C-5DE5-810E-3B6D-7F4B3C10B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Emulating the CMB power spectrum [2106.03846] as a function of cosmological parameters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Very accurate and easily retrainable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Uses Principle Component Analysis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1CB21-8FB7-72C6-7F0E-192618ED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2A0FA-4DA2-2A6D-61B9-2222FD0F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573CE8-3460-F92E-A961-1E4E82220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5122" name="Picture 2" descr="CosmoPower">
            <a:extLst>
              <a:ext uri="{FF2B5EF4-FFF2-40B4-BE49-F238E27FC236}">
                <a16:creationId xmlns:a16="http://schemas.microsoft.com/office/drawing/2014/main" id="{9D6F60D5-57E0-513F-B52C-295954A0B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388" y="778226"/>
            <a:ext cx="2926303" cy="243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DC355-CB6B-3446-1704-44527568A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906" y="3213993"/>
            <a:ext cx="4848135" cy="273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25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C9533-247E-F75A-DB96-16EE0E722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5484F-30CE-A282-E59E-E0E67BC8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21-cm 2D Power Spectrum with the SKA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F3389-E18A-6629-1AA4-5C9DE5CA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F7F45-782D-E006-0BEB-0EE88F8E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F999549-7045-E32B-5075-2E34F15C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78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3FA4D-5056-C874-DE50-4C3575E7D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43AD-6F04-E152-10E1-9FCB9BF0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SKA and 21-cm Cosmology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6ED49-1CF1-A307-078B-E9553D341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/>
          </a:bodyPr>
          <a:lstStyle/>
          <a:p>
            <a:r>
              <a:rPr lang="en-US" dirty="0"/>
              <a:t>The SKA will attempt to measure how the 21-cm signal varies spatially and temporally on the sky</a:t>
            </a:r>
          </a:p>
          <a:p>
            <a:endParaRPr lang="en-US" dirty="0"/>
          </a:p>
          <a:p>
            <a:r>
              <a:rPr lang="en-US" dirty="0"/>
              <a:t>And extract science via the 2D power spectrum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132BD-4890-6CB6-9EC6-EFCD12E1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067A6-C071-61DD-FD48-6E3C94193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863E07-0A96-C05D-A6DB-17F679493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221C5C-C6E9-1C9F-605A-F1D60A7A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693" y="1438390"/>
            <a:ext cx="3332238" cy="2735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0B34A8-C06B-A342-27FA-DAFD32B51B65}"/>
                  </a:ext>
                </a:extLst>
              </p:cNvPr>
              <p:cNvSpPr txBox="1"/>
              <p:nvPr/>
            </p:nvSpPr>
            <p:spPr>
              <a:xfrm>
                <a:off x="9982200" y="1487566"/>
                <a:ext cx="204767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Bera et al. 2022 [2210.12164]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≈9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0B34A8-C06B-A342-27FA-DAFD32B51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1487566"/>
                <a:ext cx="2047672" cy="738664"/>
              </a:xfrm>
              <a:prstGeom prst="rect">
                <a:avLst/>
              </a:prstGeom>
              <a:blipFill>
                <a:blip r:embed="rId3"/>
                <a:stretch>
                  <a:fillRect l="-1235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chematic representation of the 2D power spectra (inspired by a similar...  | Download Scientific Diagram">
            <a:extLst>
              <a:ext uri="{FF2B5EF4-FFF2-40B4-BE49-F238E27FC236}">
                <a16:creationId xmlns:a16="http://schemas.microsoft.com/office/drawing/2014/main" id="{506E0D7E-CD9E-CB73-49E3-696544211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797" y="3550225"/>
            <a:ext cx="2136827" cy="294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157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How do we emulate images?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62C47-97F1-BC65-8136-572655A39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360082" cy="4341384"/>
          </a:xfrm>
        </p:spPr>
        <p:txBody>
          <a:bodyPr>
            <a:normAutofit/>
          </a:bodyPr>
          <a:lstStyle/>
          <a:p>
            <a:r>
              <a:rPr lang="en-US" dirty="0"/>
              <a:t>One way to emulate 2D images is with Convolutional Neural Networks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Traditionally used for pattern recognition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 subsequent classification of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4098" name="Picture 2" descr="A Brief Overview of Deep Learning — Making Things Think: How AI and Deep  Learning Power the Products We Use">
            <a:extLst>
              <a:ext uri="{FF2B5EF4-FFF2-40B4-BE49-F238E27FC236}">
                <a16:creationId xmlns:a16="http://schemas.microsoft.com/office/drawing/2014/main" id="{D17845BA-CA5F-FEBA-8EE1-E2C797FDB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654" y="2261681"/>
            <a:ext cx="6093791" cy="218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672E95-1440-563B-5554-B237501D6F74}"/>
              </a:ext>
            </a:extLst>
          </p:cNvPr>
          <p:cNvSpPr txBox="1"/>
          <p:nvPr/>
        </p:nvSpPr>
        <p:spPr>
          <a:xfrm>
            <a:off x="10194589" y="2568102"/>
            <a:ext cx="596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Credit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58789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Convolutional Layers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92EC0-9E71-78E7-7ADF-B593A7FB1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Convolutional layers take an image and slide a filter across the image performing a dot product as they go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Many filters are used to pick out key features gives you a stack of filtered images or a volume</a:t>
            </a:r>
          </a:p>
          <a:p>
            <a:endParaRPr lang="en-US" dirty="0"/>
          </a:p>
          <a:p>
            <a:r>
              <a:rPr lang="en-US" dirty="0"/>
              <a:t>Filters can be 2D or 3D in nature to increase or decrease the volume of the feature space at each layer</a:t>
            </a:r>
          </a:p>
        </p:txBody>
      </p:sp>
      <p:pic>
        <p:nvPicPr>
          <p:cNvPr id="3074" name="Picture 2" descr="Anh H. Reynolds">
            <a:extLst>
              <a:ext uri="{FF2B5EF4-FFF2-40B4-BE49-F238E27FC236}">
                <a16:creationId xmlns:a16="http://schemas.microsoft.com/office/drawing/2014/main" id="{73E10286-4F13-7D79-BA62-599D2982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58" y="2507539"/>
            <a:ext cx="5713379" cy="214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644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Convolutional Neural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9FE501-95AB-5C79-FC76-90FB0D414C6A}"/>
              </a:ext>
            </a:extLst>
          </p:cNvPr>
          <p:cNvSpPr/>
          <p:nvPr/>
        </p:nvSpPr>
        <p:spPr>
          <a:xfrm>
            <a:off x="1346609" y="3296533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DEE9D-E85C-0BBA-2221-BCD1F3CEA02E}"/>
              </a:ext>
            </a:extLst>
          </p:cNvPr>
          <p:cNvSpPr/>
          <p:nvPr/>
        </p:nvSpPr>
        <p:spPr>
          <a:xfrm>
            <a:off x="3287411" y="31967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560F0A-7EA7-8814-7D52-B99227CD0102}"/>
              </a:ext>
            </a:extLst>
          </p:cNvPr>
          <p:cNvSpPr/>
          <p:nvPr/>
        </p:nvSpPr>
        <p:spPr>
          <a:xfrm>
            <a:off x="3439811" y="33491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A6310A-D649-3EAB-E92E-FCD517F11F5D}"/>
              </a:ext>
            </a:extLst>
          </p:cNvPr>
          <p:cNvSpPr/>
          <p:nvPr/>
        </p:nvSpPr>
        <p:spPr>
          <a:xfrm>
            <a:off x="3592211" y="35015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512464-AFE5-0D3C-60C1-7FD6E036D2B4}"/>
              </a:ext>
            </a:extLst>
          </p:cNvPr>
          <p:cNvSpPr/>
          <p:nvPr/>
        </p:nvSpPr>
        <p:spPr>
          <a:xfrm>
            <a:off x="3744611" y="36539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BF4CCB-DFE6-34BA-C071-DFEC5BF1B61E}"/>
              </a:ext>
            </a:extLst>
          </p:cNvPr>
          <p:cNvSpPr/>
          <p:nvPr/>
        </p:nvSpPr>
        <p:spPr>
          <a:xfrm>
            <a:off x="3897011" y="38063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025D8-986B-6231-BC9E-91DDA435F17F}"/>
              </a:ext>
            </a:extLst>
          </p:cNvPr>
          <p:cNvSpPr/>
          <p:nvPr/>
        </p:nvSpPr>
        <p:spPr>
          <a:xfrm>
            <a:off x="7734043" y="2933445"/>
            <a:ext cx="135012" cy="1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6AFC73-0E19-EF47-4AA5-1185657AFC6E}"/>
              </a:ext>
            </a:extLst>
          </p:cNvPr>
          <p:cNvSpPr/>
          <p:nvPr/>
        </p:nvSpPr>
        <p:spPr>
          <a:xfrm>
            <a:off x="8184082" y="3224402"/>
            <a:ext cx="135012" cy="1282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778E15-97FB-E35F-3B94-8EB7007C2D6D}"/>
              </a:ext>
            </a:extLst>
          </p:cNvPr>
          <p:cNvSpPr/>
          <p:nvPr/>
        </p:nvSpPr>
        <p:spPr>
          <a:xfrm>
            <a:off x="8675036" y="3211837"/>
            <a:ext cx="135012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822959-3E2B-FDFE-A37E-2BA589AFA874}"/>
              </a:ext>
            </a:extLst>
          </p:cNvPr>
          <p:cNvSpPr/>
          <p:nvPr/>
        </p:nvSpPr>
        <p:spPr>
          <a:xfrm>
            <a:off x="9165990" y="3224401"/>
            <a:ext cx="151376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59B26B-BAB6-8A6F-01DC-ECE492EA35B3}"/>
              </a:ext>
            </a:extLst>
          </p:cNvPr>
          <p:cNvSpPr/>
          <p:nvPr/>
        </p:nvSpPr>
        <p:spPr>
          <a:xfrm>
            <a:off x="9673308" y="3778652"/>
            <a:ext cx="151376" cy="1411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B3ACCC-E25A-10F7-4022-320459337AA8}"/>
              </a:ext>
            </a:extLst>
          </p:cNvPr>
          <p:cNvSpPr txBox="1"/>
          <p:nvPr/>
        </p:nvSpPr>
        <p:spPr>
          <a:xfrm>
            <a:off x="3039308" y="2566302"/>
            <a:ext cx="171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Convolve with filters </a:t>
            </a:r>
          </a:p>
          <a:p>
            <a:pPr algn="ctr"/>
            <a:r>
              <a:rPr lang="en-US" sz="1400" dirty="0"/>
              <a:t>to extract features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E2DC32-3A3B-4922-6A27-6547E0C73F5A}"/>
              </a:ext>
            </a:extLst>
          </p:cNvPr>
          <p:cNvSpPr txBox="1"/>
          <p:nvPr/>
        </p:nvSpPr>
        <p:spPr>
          <a:xfrm>
            <a:off x="5477672" y="2123412"/>
            <a:ext cx="116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More specific</a:t>
            </a:r>
          </a:p>
          <a:p>
            <a:pPr algn="ctr"/>
            <a:r>
              <a:rPr lang="en-US" sz="1400" dirty="0"/>
              <a:t>features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64B4F-47D0-B17D-2306-15236DD3888D}"/>
              </a:ext>
            </a:extLst>
          </p:cNvPr>
          <p:cNvSpPr txBox="1"/>
          <p:nvPr/>
        </p:nvSpPr>
        <p:spPr>
          <a:xfrm>
            <a:off x="7454210" y="2395352"/>
            <a:ext cx="694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Flatten</a:t>
            </a:r>
          </a:p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D0E5E9-90F3-EE37-9A0F-B806B53FD8B6}"/>
              </a:ext>
            </a:extLst>
          </p:cNvPr>
          <p:cNvSpPr txBox="1"/>
          <p:nvPr/>
        </p:nvSpPr>
        <p:spPr>
          <a:xfrm>
            <a:off x="8116839" y="2671835"/>
            <a:ext cx="113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Dense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02A62F-F082-1470-E7ED-DB3453748568}"/>
              </a:ext>
            </a:extLst>
          </p:cNvPr>
          <p:cNvSpPr txBox="1"/>
          <p:nvPr/>
        </p:nvSpPr>
        <p:spPr>
          <a:xfrm>
            <a:off x="10339225" y="3691459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Class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EBE6D4-52A3-9463-5C44-ABEC7BF7153C}"/>
              </a:ext>
            </a:extLst>
          </p:cNvPr>
          <p:cNvSpPr txBox="1"/>
          <p:nvPr/>
        </p:nvSpPr>
        <p:spPr>
          <a:xfrm>
            <a:off x="1577553" y="2831753"/>
            <a:ext cx="632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777F5A-6A85-3BB9-20E1-2F5F92903208}"/>
              </a:ext>
            </a:extLst>
          </p:cNvPr>
          <p:cNvSpPr/>
          <p:nvPr/>
        </p:nvSpPr>
        <p:spPr>
          <a:xfrm>
            <a:off x="5108098" y="28155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1884A8-B274-C9FB-5E18-7F748D93A7BE}"/>
              </a:ext>
            </a:extLst>
          </p:cNvPr>
          <p:cNvSpPr/>
          <p:nvPr/>
        </p:nvSpPr>
        <p:spPr>
          <a:xfrm>
            <a:off x="5260498" y="29679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D36EF8-C7D4-7810-FAE6-ED93557E2948}"/>
              </a:ext>
            </a:extLst>
          </p:cNvPr>
          <p:cNvSpPr/>
          <p:nvPr/>
        </p:nvSpPr>
        <p:spPr>
          <a:xfrm>
            <a:off x="5412898" y="31203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88FE7C-6FD9-884C-3C20-0FAF01A9A7DF}"/>
              </a:ext>
            </a:extLst>
          </p:cNvPr>
          <p:cNvSpPr/>
          <p:nvPr/>
        </p:nvSpPr>
        <p:spPr>
          <a:xfrm>
            <a:off x="5565298" y="32727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250AA6-6580-7464-CFBE-A7C1DC5A62EA}"/>
              </a:ext>
            </a:extLst>
          </p:cNvPr>
          <p:cNvSpPr/>
          <p:nvPr/>
        </p:nvSpPr>
        <p:spPr>
          <a:xfrm>
            <a:off x="5717698" y="34251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81A230-CFDF-462F-B259-F1E3D041AE82}"/>
              </a:ext>
            </a:extLst>
          </p:cNvPr>
          <p:cNvSpPr/>
          <p:nvPr/>
        </p:nvSpPr>
        <p:spPr>
          <a:xfrm>
            <a:off x="5867540" y="35628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21F784F-6306-E1F2-A2B6-E12048C9ACA9}"/>
              </a:ext>
            </a:extLst>
          </p:cNvPr>
          <p:cNvSpPr/>
          <p:nvPr/>
        </p:nvSpPr>
        <p:spPr>
          <a:xfrm>
            <a:off x="6019940" y="37152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DD6001-DA60-3219-701C-C2034A7641EE}"/>
              </a:ext>
            </a:extLst>
          </p:cNvPr>
          <p:cNvSpPr/>
          <p:nvPr/>
        </p:nvSpPr>
        <p:spPr>
          <a:xfrm>
            <a:off x="6172340" y="38676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926647-910E-8845-3D49-0293D16C3770}"/>
              </a:ext>
            </a:extLst>
          </p:cNvPr>
          <p:cNvSpPr/>
          <p:nvPr/>
        </p:nvSpPr>
        <p:spPr>
          <a:xfrm>
            <a:off x="6324740" y="40200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C62CBF-511C-F5AE-7BAB-AAB5E0C30FB4}"/>
              </a:ext>
            </a:extLst>
          </p:cNvPr>
          <p:cNvSpPr/>
          <p:nvPr/>
        </p:nvSpPr>
        <p:spPr>
          <a:xfrm>
            <a:off x="6477140" y="41724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7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Left Arrow 2">
            <a:extLst>
              <a:ext uri="{FF2B5EF4-FFF2-40B4-BE49-F238E27FC236}">
                <a16:creationId xmlns:a16="http://schemas.microsoft.com/office/drawing/2014/main" id="{27BAE2FA-448C-CFBF-E3B9-27FD0FA8394E}"/>
              </a:ext>
            </a:extLst>
          </p:cNvPr>
          <p:cNvSpPr/>
          <p:nvPr/>
        </p:nvSpPr>
        <p:spPr>
          <a:xfrm>
            <a:off x="4102012" y="1802244"/>
            <a:ext cx="3393713" cy="4151653"/>
          </a:xfrm>
          <a:prstGeom prst="curvedLef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Emulators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EA0719-4EE3-57F0-2905-E55BA09E3973}"/>
              </a:ext>
            </a:extLst>
          </p:cNvPr>
          <p:cNvSpPr/>
          <p:nvPr/>
        </p:nvSpPr>
        <p:spPr>
          <a:xfrm>
            <a:off x="1346609" y="3296533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4BFE69-5EF2-51AB-C8F1-784CFE927EC3}"/>
              </a:ext>
            </a:extLst>
          </p:cNvPr>
          <p:cNvSpPr/>
          <p:nvPr/>
        </p:nvSpPr>
        <p:spPr>
          <a:xfrm>
            <a:off x="3287411" y="31967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2C6B81-2C85-2B46-0EF1-44AE66B5AE42}"/>
              </a:ext>
            </a:extLst>
          </p:cNvPr>
          <p:cNvSpPr/>
          <p:nvPr/>
        </p:nvSpPr>
        <p:spPr>
          <a:xfrm>
            <a:off x="3439811" y="33491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8E304C-A5D4-9FB9-79E1-BFE4683B1F3F}"/>
              </a:ext>
            </a:extLst>
          </p:cNvPr>
          <p:cNvSpPr/>
          <p:nvPr/>
        </p:nvSpPr>
        <p:spPr>
          <a:xfrm>
            <a:off x="3592211" y="35015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EDCF8E-186F-6551-B689-5879A520777B}"/>
              </a:ext>
            </a:extLst>
          </p:cNvPr>
          <p:cNvSpPr/>
          <p:nvPr/>
        </p:nvSpPr>
        <p:spPr>
          <a:xfrm>
            <a:off x="3744611" y="36539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C9AFFD-EBD6-9AF2-C2A2-BDE870E76DBC}"/>
              </a:ext>
            </a:extLst>
          </p:cNvPr>
          <p:cNvSpPr/>
          <p:nvPr/>
        </p:nvSpPr>
        <p:spPr>
          <a:xfrm>
            <a:off x="3897011" y="3806367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72BFCA-8A40-7B95-A8C2-FF63CD34DF34}"/>
              </a:ext>
            </a:extLst>
          </p:cNvPr>
          <p:cNvSpPr/>
          <p:nvPr/>
        </p:nvSpPr>
        <p:spPr>
          <a:xfrm>
            <a:off x="7734043" y="2933445"/>
            <a:ext cx="135012" cy="1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F2832BE-2C8A-8AF8-8ED1-CB99889EA03C}"/>
              </a:ext>
            </a:extLst>
          </p:cNvPr>
          <p:cNvSpPr/>
          <p:nvPr/>
        </p:nvSpPr>
        <p:spPr>
          <a:xfrm>
            <a:off x="8184082" y="3224402"/>
            <a:ext cx="135012" cy="1282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83114A-465C-5593-3FC2-DAE60026C337}"/>
              </a:ext>
            </a:extLst>
          </p:cNvPr>
          <p:cNvSpPr/>
          <p:nvPr/>
        </p:nvSpPr>
        <p:spPr>
          <a:xfrm>
            <a:off x="8675036" y="3211837"/>
            <a:ext cx="135012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93BF68-DF90-795F-8A77-D23EABC716BB}"/>
              </a:ext>
            </a:extLst>
          </p:cNvPr>
          <p:cNvSpPr/>
          <p:nvPr/>
        </p:nvSpPr>
        <p:spPr>
          <a:xfrm>
            <a:off x="9165990" y="3224401"/>
            <a:ext cx="151376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713176-D42C-D7FD-1DFB-BED9DE190C34}"/>
              </a:ext>
            </a:extLst>
          </p:cNvPr>
          <p:cNvSpPr/>
          <p:nvPr/>
        </p:nvSpPr>
        <p:spPr>
          <a:xfrm>
            <a:off x="9673308" y="3778652"/>
            <a:ext cx="151376" cy="1411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D1C10A-B21F-5781-88AB-E9BFF1033314}"/>
              </a:ext>
            </a:extLst>
          </p:cNvPr>
          <p:cNvSpPr txBox="1"/>
          <p:nvPr/>
        </p:nvSpPr>
        <p:spPr>
          <a:xfrm>
            <a:off x="3039308" y="2566302"/>
            <a:ext cx="171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Convolve with filters </a:t>
            </a:r>
          </a:p>
          <a:p>
            <a:pPr algn="ctr"/>
            <a:r>
              <a:rPr lang="en-US" sz="1400" dirty="0"/>
              <a:t>to extract features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E47955-CD00-5857-02C7-5E9F80AF96FF}"/>
              </a:ext>
            </a:extLst>
          </p:cNvPr>
          <p:cNvSpPr txBox="1"/>
          <p:nvPr/>
        </p:nvSpPr>
        <p:spPr>
          <a:xfrm>
            <a:off x="5477672" y="2123412"/>
            <a:ext cx="116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More specific</a:t>
            </a:r>
          </a:p>
          <a:p>
            <a:pPr algn="ctr"/>
            <a:r>
              <a:rPr lang="en-US" sz="1400" dirty="0"/>
              <a:t>features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F29045-2FF8-9DDC-B53D-6515D379C99D}"/>
              </a:ext>
            </a:extLst>
          </p:cNvPr>
          <p:cNvSpPr txBox="1"/>
          <p:nvPr/>
        </p:nvSpPr>
        <p:spPr>
          <a:xfrm>
            <a:off x="7454210" y="2395352"/>
            <a:ext cx="694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Flatten</a:t>
            </a:r>
          </a:p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98A5FF-9AF1-E198-D1AE-E104799FAB48}"/>
              </a:ext>
            </a:extLst>
          </p:cNvPr>
          <p:cNvSpPr txBox="1"/>
          <p:nvPr/>
        </p:nvSpPr>
        <p:spPr>
          <a:xfrm>
            <a:off x="8116839" y="2671835"/>
            <a:ext cx="113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Dense Layers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34A9CD-26CD-C15F-52F0-56640A212D3E}"/>
              </a:ext>
            </a:extLst>
          </p:cNvPr>
          <p:cNvSpPr txBox="1"/>
          <p:nvPr/>
        </p:nvSpPr>
        <p:spPr>
          <a:xfrm>
            <a:off x="10339225" y="3691459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Class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2A0803-A2F8-14FA-1216-59CF8F40333A}"/>
              </a:ext>
            </a:extLst>
          </p:cNvPr>
          <p:cNvSpPr txBox="1"/>
          <p:nvPr/>
        </p:nvSpPr>
        <p:spPr>
          <a:xfrm>
            <a:off x="1577553" y="2831753"/>
            <a:ext cx="632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B4F25CB-2F74-8938-FDD9-BFCE9D274278}"/>
              </a:ext>
            </a:extLst>
          </p:cNvPr>
          <p:cNvSpPr/>
          <p:nvPr/>
        </p:nvSpPr>
        <p:spPr>
          <a:xfrm>
            <a:off x="5108098" y="28155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7080A2-5874-191D-11C3-D6A66BD4AA8F}"/>
              </a:ext>
            </a:extLst>
          </p:cNvPr>
          <p:cNvSpPr/>
          <p:nvPr/>
        </p:nvSpPr>
        <p:spPr>
          <a:xfrm>
            <a:off x="5260498" y="29679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C806834-CDEB-8320-5A85-E4085CF9C0AA}"/>
              </a:ext>
            </a:extLst>
          </p:cNvPr>
          <p:cNvSpPr/>
          <p:nvPr/>
        </p:nvSpPr>
        <p:spPr>
          <a:xfrm>
            <a:off x="5412898" y="31203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055C3E5-7200-D32D-1870-06E7496A693F}"/>
              </a:ext>
            </a:extLst>
          </p:cNvPr>
          <p:cNvSpPr/>
          <p:nvPr/>
        </p:nvSpPr>
        <p:spPr>
          <a:xfrm>
            <a:off x="5565298" y="32727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0257CED-9167-B5C6-CB1B-BAC7D16C8AE5}"/>
              </a:ext>
            </a:extLst>
          </p:cNvPr>
          <p:cNvSpPr/>
          <p:nvPr/>
        </p:nvSpPr>
        <p:spPr>
          <a:xfrm>
            <a:off x="5717698" y="3425178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3235F19-1187-05E7-610B-A1E650A705C9}"/>
              </a:ext>
            </a:extLst>
          </p:cNvPr>
          <p:cNvSpPr/>
          <p:nvPr/>
        </p:nvSpPr>
        <p:spPr>
          <a:xfrm>
            <a:off x="5867540" y="35628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E8ACC46-FA4C-A8E2-988B-1F70AEE0F498}"/>
              </a:ext>
            </a:extLst>
          </p:cNvPr>
          <p:cNvSpPr/>
          <p:nvPr/>
        </p:nvSpPr>
        <p:spPr>
          <a:xfrm>
            <a:off x="6019940" y="37152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21B2A9-4CF1-70AA-95C6-15D3B935347B}"/>
              </a:ext>
            </a:extLst>
          </p:cNvPr>
          <p:cNvSpPr/>
          <p:nvPr/>
        </p:nvSpPr>
        <p:spPr>
          <a:xfrm>
            <a:off x="6172340" y="38676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FE9B10C-707D-1FF4-7727-19216BD56E01}"/>
              </a:ext>
            </a:extLst>
          </p:cNvPr>
          <p:cNvSpPr/>
          <p:nvPr/>
        </p:nvSpPr>
        <p:spPr>
          <a:xfrm>
            <a:off x="6324740" y="40200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3476502-BA7E-0F3A-7ADA-400641434638}"/>
              </a:ext>
            </a:extLst>
          </p:cNvPr>
          <p:cNvSpPr/>
          <p:nvPr/>
        </p:nvSpPr>
        <p:spPr>
          <a:xfrm>
            <a:off x="6477140" y="4172446"/>
            <a:ext cx="749215" cy="6934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08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AD9C0-B2F9-19DA-C237-9D05FF362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1896B96-970F-842E-0954-2AC438C48E71}"/>
              </a:ext>
            </a:extLst>
          </p:cNvPr>
          <p:cNvGrpSpPr/>
          <p:nvPr/>
        </p:nvGrpSpPr>
        <p:grpSpPr>
          <a:xfrm>
            <a:off x="6109841" y="3583170"/>
            <a:ext cx="2500759" cy="954602"/>
            <a:chOff x="1080641" y="4328333"/>
            <a:chExt cx="2500759" cy="954602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90598553-0AFE-E199-BF19-6ABCFA243D9F}"/>
                </a:ext>
              </a:extLst>
            </p:cNvPr>
            <p:cNvSpPr/>
            <p:nvPr/>
          </p:nvSpPr>
          <p:spPr>
            <a:xfrm rot="16200000">
              <a:off x="1829561" y="3812116"/>
              <a:ext cx="838519" cy="2103120"/>
            </a:xfrm>
            <a:prstGeom prst="bracePair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FF7E0AC-0DF1-135C-8443-B174F1FFAD8F}"/>
                </a:ext>
              </a:extLst>
            </p:cNvPr>
            <p:cNvSpPr/>
            <p:nvPr/>
          </p:nvSpPr>
          <p:spPr>
            <a:xfrm>
              <a:off x="1080641" y="4328333"/>
              <a:ext cx="2500759" cy="58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1A4A5B-21F8-9F7C-CAE1-4CBDEE4CF018}"/>
              </a:ext>
            </a:extLst>
          </p:cNvPr>
          <p:cNvGrpSpPr/>
          <p:nvPr/>
        </p:nvGrpSpPr>
        <p:grpSpPr>
          <a:xfrm>
            <a:off x="3050829" y="3566698"/>
            <a:ext cx="2500759" cy="954602"/>
            <a:chOff x="1080641" y="4328333"/>
            <a:chExt cx="2500759" cy="954602"/>
          </a:xfrm>
        </p:grpSpPr>
        <p:sp>
          <p:nvSpPr>
            <p:cNvPr id="32" name="Double Brace 31">
              <a:extLst>
                <a:ext uri="{FF2B5EF4-FFF2-40B4-BE49-F238E27FC236}">
                  <a16:creationId xmlns:a16="http://schemas.microsoft.com/office/drawing/2014/main" id="{D615E6B4-7BBD-1515-8303-0C50E85E9622}"/>
                </a:ext>
              </a:extLst>
            </p:cNvPr>
            <p:cNvSpPr/>
            <p:nvPr/>
          </p:nvSpPr>
          <p:spPr>
            <a:xfrm rot="16200000">
              <a:off x="1829561" y="3812116"/>
              <a:ext cx="838519" cy="2103120"/>
            </a:xfrm>
            <a:prstGeom prst="bracePair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9FEB040-C7CB-53F9-CC12-4665F89B491D}"/>
                </a:ext>
              </a:extLst>
            </p:cNvPr>
            <p:cNvSpPr/>
            <p:nvPr/>
          </p:nvSpPr>
          <p:spPr>
            <a:xfrm>
              <a:off x="1080641" y="4328333"/>
              <a:ext cx="2500759" cy="58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BE7ED4-0EE2-C3A6-C788-073A32B6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Recap:Bayes</a:t>
            </a:r>
            <a:r>
              <a:rPr lang="en-US" dirty="0">
                <a:solidFill>
                  <a:srgbClr val="C00000"/>
                </a:solidFill>
              </a:rPr>
              <a:t> theorem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34425-3229-49AB-EBF5-0F938216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42F50-95FA-DA2E-B3B3-D0C96FB2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49CB1A8-764F-9F92-2B60-5B3B4B1D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122D3A-9650-4794-834A-129AF25D2B4F}"/>
                  </a:ext>
                </a:extLst>
              </p:cNvPr>
              <p:cNvSpPr txBox="1"/>
              <p:nvPr/>
            </p:nvSpPr>
            <p:spPr>
              <a:xfrm>
                <a:off x="2957945" y="3680924"/>
                <a:ext cx="565265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122D3A-9650-4794-834A-129AF25D2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945" y="3680924"/>
                <a:ext cx="5652655" cy="553998"/>
              </a:xfrm>
              <a:prstGeom prst="rect">
                <a:avLst/>
              </a:prstGeom>
              <a:blipFill>
                <a:blip r:embed="rId2"/>
                <a:stretch>
                  <a:fillRect l="-224" r="-111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D74163-2B9E-CA9C-780F-21F5EA7F48C7}"/>
              </a:ext>
            </a:extLst>
          </p:cNvPr>
          <p:cNvCxnSpPr>
            <a:cxnSpLocks/>
          </p:cNvCxnSpPr>
          <p:nvPr/>
        </p:nvCxnSpPr>
        <p:spPr>
          <a:xfrm flipH="1" flipV="1">
            <a:off x="2668080" y="2825243"/>
            <a:ext cx="579730" cy="7414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DF68C2-9DEE-12DF-65DE-24E79253B5C5}"/>
              </a:ext>
            </a:extLst>
          </p:cNvPr>
          <p:cNvCxnSpPr>
            <a:cxnSpLocks/>
          </p:cNvCxnSpPr>
          <p:nvPr/>
        </p:nvCxnSpPr>
        <p:spPr>
          <a:xfrm flipV="1">
            <a:off x="6845570" y="2546369"/>
            <a:ext cx="0" cy="10740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D5AD36-337B-8B71-E0C4-2A29AF8F3A14}"/>
              </a:ext>
            </a:extLst>
          </p:cNvPr>
          <p:cNvCxnSpPr>
            <a:cxnSpLocks/>
          </p:cNvCxnSpPr>
          <p:nvPr/>
        </p:nvCxnSpPr>
        <p:spPr>
          <a:xfrm flipV="1">
            <a:off x="8257211" y="2825243"/>
            <a:ext cx="686981" cy="8590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0B3B4F-80F8-51FC-F1EC-243AAD1573C6}"/>
              </a:ext>
            </a:extLst>
          </p:cNvPr>
          <p:cNvCxnSpPr>
            <a:cxnSpLocks/>
          </p:cNvCxnSpPr>
          <p:nvPr/>
        </p:nvCxnSpPr>
        <p:spPr>
          <a:xfrm flipH="1" flipV="1">
            <a:off x="4785756" y="2574488"/>
            <a:ext cx="196857" cy="10459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73BAD0-826E-4252-C5C6-38B8590434D1}"/>
                  </a:ext>
                </a:extLst>
              </p:cNvPr>
              <p:cNvSpPr txBox="1"/>
              <p:nvPr/>
            </p:nvSpPr>
            <p:spPr>
              <a:xfrm>
                <a:off x="5938178" y="1974998"/>
                <a:ext cx="2215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Likelihood: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73BAD0-826E-4252-C5C6-38B859043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178" y="1974998"/>
                <a:ext cx="2215222" cy="461665"/>
              </a:xfrm>
              <a:prstGeom prst="rect">
                <a:avLst/>
              </a:prstGeom>
              <a:blipFill>
                <a:blip r:embed="rId3"/>
                <a:stretch>
                  <a:fillRect l="-4545" t="-810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33BD5-D390-CB50-683A-42CE2E373A08}"/>
                  </a:ext>
                </a:extLst>
              </p:cNvPr>
              <p:cNvSpPr txBox="1"/>
              <p:nvPr/>
            </p:nvSpPr>
            <p:spPr>
              <a:xfrm>
                <a:off x="8708528" y="2343656"/>
                <a:ext cx="15682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33BD5-D390-CB50-683A-42CE2E373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28" y="2343656"/>
                <a:ext cx="1568250" cy="461665"/>
              </a:xfrm>
              <a:prstGeom prst="rect">
                <a:avLst/>
              </a:prstGeom>
              <a:blipFill>
                <a:blip r:embed="rId4"/>
                <a:stretch>
                  <a:fillRect l="-560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07C779-8DC1-BB27-54DE-8EBBB93CD78C}"/>
                  </a:ext>
                </a:extLst>
              </p:cNvPr>
              <p:cNvSpPr txBox="1"/>
              <p:nvPr/>
            </p:nvSpPr>
            <p:spPr>
              <a:xfrm>
                <a:off x="3978099" y="2112823"/>
                <a:ext cx="16153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Evidence: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07C779-8DC1-BB27-54DE-8EBBB93CD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099" y="2112823"/>
                <a:ext cx="1615314" cy="461665"/>
              </a:xfrm>
              <a:prstGeom prst="rect">
                <a:avLst/>
              </a:prstGeom>
              <a:blipFill>
                <a:blip r:embed="rId5"/>
                <a:stretch>
                  <a:fillRect l="-546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F18686-6738-421A-D6E6-90E51EF215C6}"/>
                  </a:ext>
                </a:extLst>
              </p:cNvPr>
              <p:cNvSpPr txBox="1"/>
              <p:nvPr/>
            </p:nvSpPr>
            <p:spPr>
              <a:xfrm>
                <a:off x="1443342" y="2249352"/>
                <a:ext cx="2063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Posterior: 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F18686-6738-421A-D6E6-90E51EF21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342" y="2249352"/>
                <a:ext cx="2063257" cy="461665"/>
              </a:xfrm>
              <a:prstGeom prst="rect">
                <a:avLst/>
              </a:prstGeom>
              <a:blipFill>
                <a:blip r:embed="rId6"/>
                <a:stretch>
                  <a:fillRect l="-368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44680A50-5A32-98BA-F74A-DFA924D53321}"/>
              </a:ext>
            </a:extLst>
          </p:cNvPr>
          <p:cNvSpPr txBox="1"/>
          <p:nvPr/>
        </p:nvSpPr>
        <p:spPr>
          <a:xfrm>
            <a:off x="3673726" y="4564751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Outputs</a:t>
            </a:r>
            <a:endParaRPr lang="en-GB" sz="2400" b="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62BF4D-9155-427D-E9B5-9BE368EBB39D}"/>
              </a:ext>
            </a:extLst>
          </p:cNvPr>
          <p:cNvSpPr txBox="1"/>
          <p:nvPr/>
        </p:nvSpPr>
        <p:spPr>
          <a:xfrm>
            <a:off x="6792950" y="4548074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Inputs</a:t>
            </a:r>
            <a:endParaRPr lang="en-GB" sz="2400" b="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7095A8-3B06-7F39-9FCC-015AE8E8EC69}"/>
              </a:ext>
            </a:extLst>
          </p:cNvPr>
          <p:cNvSpPr txBox="1"/>
          <p:nvPr/>
        </p:nvSpPr>
        <p:spPr>
          <a:xfrm>
            <a:off x="3247810" y="5364140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 Nested Sampling and other MCMC algorithms</a:t>
            </a:r>
          </a:p>
        </p:txBody>
      </p:sp>
    </p:spTree>
    <p:extLst>
      <p:ext uri="{BB962C8B-B14F-4D97-AF65-F5344CB8AC3E}">
        <p14:creationId xmlns:p14="http://schemas.microsoft.com/office/powerpoint/2010/main" val="2107814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Emulators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9FE501-95AB-5C79-FC76-90FB0D414C6A}"/>
              </a:ext>
            </a:extLst>
          </p:cNvPr>
          <p:cNvSpPr/>
          <p:nvPr/>
        </p:nvSpPr>
        <p:spPr>
          <a:xfrm>
            <a:off x="7490613" y="3178937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C025D8-986B-6231-BC9E-91DDA435F17F}"/>
              </a:ext>
            </a:extLst>
          </p:cNvPr>
          <p:cNvSpPr/>
          <p:nvPr/>
        </p:nvSpPr>
        <p:spPr>
          <a:xfrm>
            <a:off x="3091784" y="2950590"/>
            <a:ext cx="135012" cy="1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6AFC73-0E19-EF47-4AA5-1185657AFC6E}"/>
              </a:ext>
            </a:extLst>
          </p:cNvPr>
          <p:cNvSpPr/>
          <p:nvPr/>
        </p:nvSpPr>
        <p:spPr>
          <a:xfrm>
            <a:off x="1638819" y="3255391"/>
            <a:ext cx="135012" cy="1282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778E15-97FB-E35F-3B94-8EB7007C2D6D}"/>
              </a:ext>
            </a:extLst>
          </p:cNvPr>
          <p:cNvSpPr/>
          <p:nvPr/>
        </p:nvSpPr>
        <p:spPr>
          <a:xfrm>
            <a:off x="2129773" y="3242826"/>
            <a:ext cx="135012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822959-3E2B-FDFE-A37E-2BA589AFA874}"/>
              </a:ext>
            </a:extLst>
          </p:cNvPr>
          <p:cNvSpPr/>
          <p:nvPr/>
        </p:nvSpPr>
        <p:spPr>
          <a:xfrm>
            <a:off x="2620727" y="3255390"/>
            <a:ext cx="151376" cy="1294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59B26B-BAB6-8A6F-01DC-ECE492EA35B3}"/>
              </a:ext>
            </a:extLst>
          </p:cNvPr>
          <p:cNvSpPr/>
          <p:nvPr/>
        </p:nvSpPr>
        <p:spPr>
          <a:xfrm>
            <a:off x="1212902" y="3425438"/>
            <a:ext cx="151376" cy="9765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B3ACCC-E25A-10F7-4022-320459337AA8}"/>
                  </a:ext>
                </a:extLst>
              </p:cNvPr>
              <p:cNvSpPr txBox="1"/>
              <p:nvPr/>
            </p:nvSpPr>
            <p:spPr>
              <a:xfrm>
                <a:off x="6884514" y="2419346"/>
                <a:ext cx="2536194" cy="970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Convolve with filters </a:t>
                </a:r>
              </a:p>
              <a:p>
                <a:pPr algn="ctr"/>
                <a:r>
                  <a:rPr lang="en-US" sz="1400" dirty="0"/>
                  <a:t>to build complexity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𝑐h𝑎𝑛𝑛𝑒𝑙𝑠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B3ACCC-E25A-10F7-4022-320459337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514" y="2419346"/>
                <a:ext cx="2536194" cy="970715"/>
              </a:xfrm>
              <a:prstGeom prst="rect">
                <a:avLst/>
              </a:prstGeom>
              <a:blipFill>
                <a:blip r:embed="rId2"/>
                <a:stretch>
                  <a:fillRect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A64B4F-47D0-B17D-2306-15236DD3888D}"/>
                  </a:ext>
                </a:extLst>
              </p:cNvPr>
              <p:cNvSpPr txBox="1"/>
              <p:nvPr/>
            </p:nvSpPr>
            <p:spPr>
              <a:xfrm>
                <a:off x="3572874" y="2681679"/>
                <a:ext cx="93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Reshape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(16 ×16)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A64B4F-47D0-B17D-2306-15236DD38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874" y="2681679"/>
                <a:ext cx="938077" cy="523220"/>
              </a:xfrm>
              <a:prstGeom prst="rect">
                <a:avLst/>
              </a:prstGeom>
              <a:blipFill>
                <a:blip r:embed="rId3"/>
                <a:stretch>
                  <a:fillRect t="-238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3BD0E5E9-90F3-EE37-9A0F-B806B53FD8B6}"/>
              </a:ext>
            </a:extLst>
          </p:cNvPr>
          <p:cNvSpPr txBox="1"/>
          <p:nvPr/>
        </p:nvSpPr>
        <p:spPr>
          <a:xfrm>
            <a:off x="1571576" y="2702824"/>
            <a:ext cx="1137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Dense Layers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F2E7657-53A2-BC41-73DD-FB14C43D896A}"/>
              </a:ext>
            </a:extLst>
          </p:cNvPr>
          <p:cNvSpPr/>
          <p:nvPr/>
        </p:nvSpPr>
        <p:spPr>
          <a:xfrm>
            <a:off x="3599102" y="3425438"/>
            <a:ext cx="896291" cy="839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E67FD9-4C53-2D12-9DDC-F5DAA2E4828B}"/>
              </a:ext>
            </a:extLst>
          </p:cNvPr>
          <p:cNvSpPr/>
          <p:nvPr/>
        </p:nvSpPr>
        <p:spPr>
          <a:xfrm>
            <a:off x="4900560" y="3003228"/>
            <a:ext cx="1729352" cy="1648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8C6E59-9D1C-FAF2-02AB-F4B21EB4E948}"/>
              </a:ext>
            </a:extLst>
          </p:cNvPr>
          <p:cNvSpPr/>
          <p:nvPr/>
        </p:nvSpPr>
        <p:spPr>
          <a:xfrm>
            <a:off x="7643013" y="3331337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0840510-A9F8-A123-A8FA-F17FF15C48B2}"/>
              </a:ext>
            </a:extLst>
          </p:cNvPr>
          <p:cNvSpPr/>
          <p:nvPr/>
        </p:nvSpPr>
        <p:spPr>
          <a:xfrm>
            <a:off x="7795413" y="3483737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4ACFEC5-F95F-2205-EA6E-9A4A8A72AAAA}"/>
              </a:ext>
            </a:extLst>
          </p:cNvPr>
          <p:cNvSpPr/>
          <p:nvPr/>
        </p:nvSpPr>
        <p:spPr>
          <a:xfrm>
            <a:off x="10111354" y="3356594"/>
            <a:ext cx="1104645" cy="109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8FE7EB-1386-2CC3-E33F-E04649ADEA8E}"/>
              </a:ext>
            </a:extLst>
          </p:cNvPr>
          <p:cNvSpPr txBox="1"/>
          <p:nvPr/>
        </p:nvSpPr>
        <p:spPr>
          <a:xfrm>
            <a:off x="131910" y="3715741"/>
            <a:ext cx="1015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Model</a:t>
            </a:r>
          </a:p>
          <a:p>
            <a:pPr algn="ctr"/>
            <a:r>
              <a:rPr lang="en-US" sz="1400" dirty="0"/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0014821-7E53-01B4-5A75-486947AF4176}"/>
                  </a:ext>
                </a:extLst>
              </p:cNvPr>
              <p:cNvSpPr txBox="1"/>
              <p:nvPr/>
            </p:nvSpPr>
            <p:spPr>
              <a:xfrm>
                <a:off x="4987089" y="2314712"/>
                <a:ext cx="14212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Interpolate up to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(32 ×32)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0014821-7E53-01B4-5A75-486947AF4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089" y="2314712"/>
                <a:ext cx="1421287" cy="523220"/>
              </a:xfrm>
              <a:prstGeom prst="rect">
                <a:avLst/>
              </a:prstGeom>
              <a:blipFill>
                <a:blip r:embed="rId4"/>
                <a:stretch>
                  <a:fillRect l="-885" t="-2381" r="-885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F84D8D3-43D3-2150-0E9F-7D8AAE4B4D37}"/>
                  </a:ext>
                </a:extLst>
              </p:cNvPr>
              <p:cNvSpPr txBox="1"/>
              <p:nvPr/>
            </p:nvSpPr>
            <p:spPr>
              <a:xfrm>
                <a:off x="10099210" y="2419346"/>
                <a:ext cx="120290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Final Image</a:t>
                </a:r>
              </a:p>
              <a:p>
                <a:pPr algn="ctr"/>
                <a:r>
                  <a:rPr lang="en-US" sz="1400" dirty="0"/>
                  <a:t>Via another convolution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(16 ×16)</m:t>
                      </m:r>
                    </m:oMath>
                  </m:oMathPara>
                </a14:m>
                <a:endParaRPr lang="en-US" sz="1400" dirty="0"/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F84D8D3-43D3-2150-0E9F-7D8AAE4B4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210" y="2419346"/>
                <a:ext cx="1202900" cy="1169551"/>
              </a:xfrm>
              <a:prstGeom prst="rect">
                <a:avLst/>
              </a:prstGeom>
              <a:blipFill>
                <a:blip r:embed="rId5"/>
                <a:stretch>
                  <a:fillRect t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314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47AB8-2ED2-6E0A-FF24-38E52EDC7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Multivariate 2D Gaussian with random covariance and means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Histogram in (16 x 16) grid where each bin represents a pixel with some intensity</a:t>
            </a:r>
          </a:p>
          <a:p>
            <a:endParaRPr lang="en-US" dirty="0"/>
          </a:p>
          <a:p>
            <a:r>
              <a:rPr lang="en-US" dirty="0"/>
              <a:t>Train a network with Convolutional layers and interpolation and a network with just dense layers for comparison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B185E5-87F5-7308-F966-93936799E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463" y="2343944"/>
            <a:ext cx="5622051" cy="243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42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7DC0-08DE-4295-945E-755C5221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8F37-F707-07D0-F20E-7FA9F1E2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Optimisation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0E3DB-BD81-52A0-CA72-C831D26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19C4-E815-B0A7-5A96-9B55CADC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814FF5-0804-8704-BDE7-FF7374BE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DE4F86-AE25-D7A2-2E0B-67E34E1586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values of the filters are optimized in the same way as the weights in a fully connected network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Define a pixel by pixel loss between the image and the prediction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DE4F86-AE25-D7A2-2E0B-67E34E1586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6898"/>
                <a:ext cx="5257800" cy="4284822"/>
              </a:xfrm>
              <a:blipFill>
                <a:blip r:embed="rId2"/>
                <a:stretch>
                  <a:fillRect l="-2169" t="-2367" r="-3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4A6FE43-0EDD-CF4C-6E9C-45E610297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621" y="2140333"/>
            <a:ext cx="4884137" cy="278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2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60582-8671-5DED-E7C9-D58EAD6AA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FE713-8715-2A3F-F728-E0450B444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For the SKA 21-cm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AB2C3-87C5-FE74-D3F9-0ACA13E99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5257800" cy="4284822"/>
          </a:xfrm>
        </p:spPr>
        <p:txBody>
          <a:bodyPr>
            <a:normAutofit fontScale="92500"/>
          </a:bodyPr>
          <a:lstStyle/>
          <a:p>
            <a:r>
              <a:rPr lang="en-US" dirty="0"/>
              <a:t>The likelihood is going to be on the power spectrum</a:t>
            </a:r>
          </a:p>
          <a:p>
            <a:endParaRPr lang="en-US" dirty="0"/>
          </a:p>
          <a:p>
            <a:r>
              <a:rPr lang="en-US" dirty="0"/>
              <a:t>Emulator takes us from astrophysics to the 2D power spectrum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 example application using CNNs to directly emulate the 2D power spectrum can be found in 21cmEMU [2309.05697]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3329D-517D-5047-435D-B9EACF240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94A9F-2E26-912E-B60F-F4F6683C9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D0AAA2D-2590-4577-BE92-E29B269EA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026" name="Picture 2" descr="SKA-Low | SKAO">
            <a:extLst>
              <a:ext uri="{FF2B5EF4-FFF2-40B4-BE49-F238E27FC236}">
                <a16:creationId xmlns:a16="http://schemas.microsoft.com/office/drawing/2014/main" id="{A2EA4849-CFE5-56CF-F63F-8BAA58DF6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033" y="2078130"/>
            <a:ext cx="5551185" cy="315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420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A1F6C-6BF9-E01E-BE90-486B0433F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D2E6-8755-25F5-85FE-BD7F01F19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0A6C4-9AA0-8768-9D45-E7F795305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F489C-776B-6145-F4F1-1E55ED3D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BB8D0CB-9E81-56D9-9102-184A711B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11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323D6-9CD1-783B-E845-47F6CE0A9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A1A5-C3B3-FEE4-C641-094717B9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Emulators allow us to do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072A4-D1E5-5684-B0DF-E8CD6ADED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6898"/>
            <a:ext cx="9803207" cy="4284822"/>
          </a:xfrm>
        </p:spPr>
        <p:txBody>
          <a:bodyPr>
            <a:normAutofit/>
          </a:bodyPr>
          <a:lstStyle/>
          <a:p>
            <a:r>
              <a:rPr lang="en-US" dirty="0"/>
              <a:t>Emulators are an efficient way to approximate complex semi-numerical simulations</a:t>
            </a:r>
          </a:p>
          <a:p>
            <a:endParaRPr lang="en-US" dirty="0"/>
          </a:p>
          <a:p>
            <a:r>
              <a:rPr lang="en-US" dirty="0"/>
              <a:t>They take of order milliseconds to evaluate compared to hours per realization making inference possible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Sensible choices about architectures, use of dimensionality reduction techniques, activation functions, loss </a:t>
            </a:r>
            <a:r>
              <a:rPr lang="en-US" dirty="0" err="1"/>
              <a:t>funcitons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can make a big difference to the run time and accuracy of </a:t>
            </a:r>
            <a:r>
              <a:rPr lang="en-US" dirty="0" err="1"/>
              <a:t>emualtors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43F9A-3A25-C76D-B70E-F0638CF51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557FA-AE6A-4B7B-536B-82D946DAA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F62BC7E-1510-27F6-C299-78355E65B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90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775CC-5DF2-E4AD-0F47-B10FBAB3E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E3D6-31F9-F851-1AC9-99D72D54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Many different ways to do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46CD7-9F4B-6B24-D7E9-42211D67F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6898"/>
            <a:ext cx="10515599" cy="4284822"/>
          </a:xfrm>
        </p:spPr>
        <p:txBody>
          <a:bodyPr>
            <a:normAutofit/>
          </a:bodyPr>
          <a:lstStyle/>
          <a:p>
            <a:r>
              <a:rPr lang="en-US" dirty="0"/>
              <a:t>Host of different tools that can be used to build emulators</a:t>
            </a:r>
          </a:p>
          <a:p>
            <a:endParaRPr lang="en-US" dirty="0"/>
          </a:p>
          <a:p>
            <a:pPr lvl="1"/>
            <a:r>
              <a:rPr lang="en-US" dirty="0"/>
              <a:t>Here we have looked at Dense Neural Networks and Convolutional Neural Networks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we can also do this with Normalizing Flows and Gaussian Processes for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FBAD1-5486-C3AE-FC7F-1223CFD5A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4EEE3-C5F1-81EE-CEE9-40E55177B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349EEB-85A9-39AC-C382-50F2EAF51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E7B8E-1CC1-2BB3-92D0-1DBDFD637919}"/>
              </a:ext>
            </a:extLst>
          </p:cNvPr>
          <p:cNvSpPr txBox="1"/>
          <p:nvPr/>
        </p:nvSpPr>
        <p:spPr>
          <a:xfrm>
            <a:off x="2969819" y="5169172"/>
            <a:ext cx="6252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dirty="0"/>
              <a:t>Slides available at 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htjb</a:t>
            </a:r>
            <a:r>
              <a:rPr lang="en-US" sz="1800" dirty="0"/>
              <a:t>/Talks (and Moodle!)</a:t>
            </a:r>
          </a:p>
          <a:p>
            <a:pPr marL="0" indent="0" algn="ctr">
              <a:buNone/>
            </a:pPr>
            <a:r>
              <a:rPr lang="en-US" sz="1800" dirty="0"/>
              <a:t>Example codes on </a:t>
            </a:r>
            <a:r>
              <a:rPr lang="en-US" sz="1800" dirty="0" err="1"/>
              <a:t>github</a:t>
            </a:r>
            <a:r>
              <a:rPr lang="en-US" sz="1800" dirty="0"/>
              <a:t> too! </a:t>
            </a:r>
          </a:p>
        </p:txBody>
      </p:sp>
    </p:spTree>
    <p:extLst>
      <p:ext uri="{BB962C8B-B14F-4D97-AF65-F5344CB8AC3E}">
        <p14:creationId xmlns:p14="http://schemas.microsoft.com/office/powerpoint/2010/main" val="15673321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629E2-CF5F-186E-3BAF-0E10EA62B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03916-F46B-E7DF-C793-C8A3C2B6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Next Lecture: Simulation Based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3CC08-C40D-82A5-A88D-D18E43BA2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314"/>
            <a:ext cx="10515600" cy="152454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Why not just emulate the whole likelihood?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4356A-B773-C657-7A4A-26E5875A7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2DD98-3363-02B9-0B72-C87223CA1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79B7EDA-BB2F-7A9B-355A-BEB6A45C8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58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1E164-2E22-60E8-F315-7529B77D0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BD1E-50B3-EA16-3D99-2D0562C33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likelihood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12C66-B704-A86C-EBC9-A790F5F285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likelihood function gives the probability of the </a:t>
                </a:r>
                <a:r>
                  <a:rPr lang="en-US" i="1" dirty="0"/>
                  <a:t>data given the model and 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endParaRPr lang="en-US" dirty="0"/>
              </a:p>
              <a:p>
                <a:r>
                  <a:rPr lang="en-US" dirty="0"/>
                  <a:t>Defined as an input to Nested Sampling and other MCMC algorithms</a:t>
                </a:r>
              </a:p>
              <a:p>
                <a:endParaRPr lang="en-US" dirty="0"/>
              </a:p>
              <a:p>
                <a:r>
                  <a:rPr lang="en-US" dirty="0"/>
                  <a:t>A lot of research goes into the form of the likelihood which varies for different analysis problems (e.g. </a:t>
                </a:r>
                <a:r>
                  <a:rPr lang="en-GB" b="0" i="0" strike="noStrike" dirty="0" err="1">
                    <a:effectLst/>
                    <a:latin typeface="Helvetica Neue" panose="02000503000000020004" pitchFamily="2" charset="0"/>
                  </a:rPr>
                  <a:t>Scheutwinkel</a:t>
                </a:r>
                <a:r>
                  <a:rPr lang="en-GB" b="0" i="0" strike="noStrike" dirty="0">
                    <a:effectLst/>
                    <a:latin typeface="Helvetica Neue" panose="02000503000000020004" pitchFamily="2" charset="0"/>
                  </a:rPr>
                  <a:t> et al. [2204.04491], </a:t>
                </a:r>
                <a:r>
                  <a:rPr lang="en-GB" b="0" i="0" strike="noStrike" dirty="0" err="1">
                    <a:effectLst/>
                    <a:latin typeface="Helvetica Neue" panose="02000503000000020004" pitchFamily="2" charset="0"/>
                  </a:rPr>
                  <a:t>Lovick</a:t>
                </a:r>
                <a:r>
                  <a:rPr lang="en-GB" b="0" i="0" strike="noStrike" dirty="0">
                    <a:effectLst/>
                    <a:latin typeface="Helvetica Neue" panose="02000503000000020004" pitchFamily="2" charset="0"/>
                  </a:rPr>
                  <a:t> et al. [</a:t>
                </a:r>
                <a:r>
                  <a:rPr lang="en-GB" b="0" i="0" u="none" strike="noStrike" dirty="0">
                    <a:solidFill>
                      <a:srgbClr val="212121"/>
                    </a:solidFill>
                    <a:effectLst/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2312.02075]</a:t>
                </a:r>
                <a:r>
                  <a:rPr lang="en-GB" b="0" i="0" strike="noStrike" dirty="0">
                    <a:effectLst/>
                    <a:latin typeface="Helvetica Neue" panose="02000503000000020004" pitchFamily="2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12C66-B704-A86C-EBC9-A790F5F285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4F290-30D5-DBDA-8A8A-7547346D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80023-1DEC-83C7-ABE1-CD1DFC537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E5CAE6-DA09-DEE5-CDE1-0AA169D17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94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36AB7-641F-6BCB-0AAF-D13C0A2D3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1BB4-935F-C7F6-5E58-366989C5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F8A0-8035-91B1-AE17-BF4F1A64F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251"/>
            <a:ext cx="10515600" cy="31607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Work in log space to make things more computationally stable</a:t>
            </a:r>
          </a:p>
          <a:p>
            <a:endParaRPr lang="en-US" dirty="0"/>
          </a:p>
          <a:p>
            <a:r>
              <a:rPr lang="en-US" dirty="0"/>
              <a:t>The functional form of the likelihood defines the noise distribution in your data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Here we are assuming the noise is Gaussian and allowing for a non-diagonal covariance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0DC68-FF0A-148E-16C7-731FE2FE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36EFB-59F3-56DC-289C-5DF3A680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79FA076-681B-74A2-317E-4E9D3A07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5B79E4-164C-468A-8A06-D2050B65DFFA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5B79E4-164C-468A-8A06-D2050B65D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2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809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E575E-4294-4992-EDA5-BE2C8DDC9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1F13-57C1-D818-AC27-2A261591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issue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9A063-0752-4CE6-F6C1-F7EAAA5D8D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 a Nested Sampling run the likelihood function is evaluated for different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hundreds of thousands to millions of times</a:t>
                </a:r>
              </a:p>
              <a:p>
                <a:endParaRPr lang="en-US" dirty="0"/>
              </a:p>
              <a:p>
                <a:r>
                  <a:rPr lang="en-US" dirty="0"/>
                  <a:t>This means we need to evaluate the model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millions of times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But the models are often computationally expensive taking minutes to hours to days per realization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9A063-0752-4CE6-F6C1-F7EAAA5D8D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  <a:blipFill>
                <a:blip r:embed="rId2"/>
                <a:stretch>
                  <a:fillRect l="-1086" t="-4418" b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19076-0055-76EE-F336-7FFC3ADAC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F2C1F-C182-0428-3643-3611385F3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796B409-A2C0-A07C-AC24-3EBDA3BE0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BCE337-919A-4BD5-D206-A204599DAFD2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BCE337-919A-4BD5-D206-A204599DA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3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0406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A8BEF-C69D-22E3-F6FE-22E6039E6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20A7-EBEA-ED4D-04B1-ECF38077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issue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8BB82-A95C-6325-B8D3-8F0B0796D4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get around this?</a:t>
                </a:r>
              </a:p>
              <a:p>
                <a:endParaRPr lang="en-US" dirty="0"/>
              </a:p>
              <a:p>
                <a:r>
                  <a:rPr lang="en-US" dirty="0"/>
                  <a:t>Look towards emulators which can approximate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in less than a few milliseconds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Go from millions of hours to hours per Nested Sampling run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8BB82-A95C-6325-B8D3-8F0B0796D4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32759"/>
                <a:ext cx="10515600" cy="3144203"/>
              </a:xfrm>
              <a:blipFill>
                <a:blip r:embed="rId2"/>
                <a:stretch>
                  <a:fillRect l="-1086" t="-3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A0ED78-6498-EF7C-33BE-47A27CA5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93054-6C6D-2C5A-B1BD-1E63CC01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60C950B-0E41-32CA-61F5-8B28407EB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9BB1D-85E8-03B2-03EE-CF3F22829127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9BB1D-85E8-03B2-03EE-CF3F22829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3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020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6680F-5D1C-8295-3BCA-3C3F35E5F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69CE-A1E0-1642-60A6-2E84866A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actually is an emulator?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4280-2474-662D-7758-1EE81DD89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898"/>
            <a:ext cx="4770120" cy="4284822"/>
          </a:xfrm>
        </p:spPr>
        <p:txBody>
          <a:bodyPr>
            <a:normAutofit fontScale="92500"/>
          </a:bodyPr>
          <a:lstStyle/>
          <a:p>
            <a:r>
              <a:rPr lang="en-US" dirty="0"/>
              <a:t>Some approximation of a complex astrophysical model (think N-body, hydrodynamical or semi-numerical simulations)</a:t>
            </a:r>
          </a:p>
          <a:p>
            <a:endParaRPr lang="en-US" dirty="0"/>
          </a:p>
          <a:p>
            <a:r>
              <a:rPr lang="en-US" dirty="0"/>
              <a:t>Often built with machine learning tools</a:t>
            </a:r>
          </a:p>
          <a:p>
            <a:endParaRPr lang="en-US" dirty="0"/>
          </a:p>
          <a:p>
            <a:r>
              <a:rPr lang="en-US" dirty="0"/>
              <a:t>Artificial neural networks and Convolutional neural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370790-7476-B2AB-9806-8F34EBDFD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76C94-6471-44C8-9F79-D100149BF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374B5A-3EA5-22A7-7D14-81B62938B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F62CD1-3091-3C9F-9098-148644CE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50544"/>
            <a:ext cx="5275599" cy="309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22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</TotalTime>
  <Words>2418</Words>
  <Application>Microsoft Macintosh PowerPoint</Application>
  <PresentationFormat>Widescreen</PresentationFormat>
  <Paragraphs>453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Helvetica Neue</vt:lpstr>
      <vt:lpstr>Office Theme</vt:lpstr>
      <vt:lpstr>Lecture 15 Signal Emulation for Astrophysics and Cosmology</vt:lpstr>
      <vt:lpstr>Overview</vt:lpstr>
      <vt:lpstr>Why we need signal emulators?</vt:lpstr>
      <vt:lpstr>Recap:Bayes theorem</vt:lpstr>
      <vt:lpstr>The likelihood function</vt:lpstr>
      <vt:lpstr>An example likelihood</vt:lpstr>
      <vt:lpstr>The issue</vt:lpstr>
      <vt:lpstr>The issue</vt:lpstr>
      <vt:lpstr>What actually is an emulator?</vt:lpstr>
      <vt:lpstr>Sky-averaged 21-cm Cosmology</vt:lpstr>
      <vt:lpstr>Sky averaged 21-cm Cosmology</vt:lpstr>
      <vt:lpstr>Sky averaged 21-cm Cosmology</vt:lpstr>
      <vt:lpstr>A toy 21-cm Cosmology example</vt:lpstr>
      <vt:lpstr>Designing the emulator</vt:lpstr>
      <vt:lpstr>Emulators as an approximation</vt:lpstr>
      <vt:lpstr>Loss Function</vt:lpstr>
      <vt:lpstr>Training and test data</vt:lpstr>
      <vt:lpstr>Architecture choices</vt:lpstr>
      <vt:lpstr>Architecture choices</vt:lpstr>
      <vt:lpstr>Normalisation and data processing</vt:lpstr>
      <vt:lpstr>Why do we normalize?</vt:lpstr>
      <vt:lpstr>Why do we normalize?</vt:lpstr>
      <vt:lpstr>Activation Functions</vt:lpstr>
      <vt:lpstr>Building the neural network</vt:lpstr>
      <vt:lpstr>Assessing the accuracy</vt:lpstr>
      <vt:lpstr>Assessing the accuracy</vt:lpstr>
      <vt:lpstr> Current state of the art</vt:lpstr>
      <vt:lpstr> Current state of the art</vt:lpstr>
      <vt:lpstr>Dimensionality Reduction</vt:lpstr>
      <vt:lpstr>Dimensionality Reduction</vt:lpstr>
      <vt:lpstr>Principle Component Analysis</vt:lpstr>
      <vt:lpstr>Principle Component Analysis</vt:lpstr>
      <vt:lpstr>Cosmopower</vt:lpstr>
      <vt:lpstr>21-cm 2D Power Spectrum with the SKA</vt:lpstr>
      <vt:lpstr>The SKA and 21-cm Cosmology</vt:lpstr>
      <vt:lpstr>How do we emulate images?</vt:lpstr>
      <vt:lpstr>Convolutional Layers</vt:lpstr>
      <vt:lpstr>Convolutional Neural Networks</vt:lpstr>
      <vt:lpstr>As Emulators</vt:lpstr>
      <vt:lpstr>As Emulators</vt:lpstr>
      <vt:lpstr>An Example</vt:lpstr>
      <vt:lpstr>Optimisation</vt:lpstr>
      <vt:lpstr>For the SKA 21-cm Observations</vt:lpstr>
      <vt:lpstr>Summary</vt:lpstr>
      <vt:lpstr>Emulators allow us to do inference</vt:lpstr>
      <vt:lpstr>Many different ways to do this</vt:lpstr>
      <vt:lpstr>Next Lecture: Simulation Based Inference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modern “large-N” radio interferometers </dc:title>
  <dc:creator>Eloy de Lera Acedo</dc:creator>
  <cp:lastModifiedBy>Harry Bevins</cp:lastModifiedBy>
  <cp:revision>34</cp:revision>
  <dcterms:created xsi:type="dcterms:W3CDTF">2024-01-02T17:05:58Z</dcterms:created>
  <dcterms:modified xsi:type="dcterms:W3CDTF">2024-03-06T20:03:48Z</dcterms:modified>
</cp:coreProperties>
</file>